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443" r:id="rId2"/>
    <p:sldId id="1168" r:id="rId3"/>
    <p:sldId id="349" r:id="rId4"/>
    <p:sldId id="351" r:id="rId5"/>
    <p:sldId id="407" r:id="rId6"/>
    <p:sldId id="350" r:id="rId7"/>
    <p:sldId id="354" r:id="rId8"/>
    <p:sldId id="445" r:id="rId9"/>
    <p:sldId id="408" r:id="rId10"/>
    <p:sldId id="409" r:id="rId11"/>
    <p:sldId id="410" r:id="rId12"/>
    <p:sldId id="411" r:id="rId13"/>
    <p:sldId id="412" r:id="rId14"/>
    <p:sldId id="1705" r:id="rId15"/>
    <p:sldId id="413" r:id="rId16"/>
    <p:sldId id="414" r:id="rId17"/>
    <p:sldId id="415" r:id="rId18"/>
    <p:sldId id="416" r:id="rId19"/>
    <p:sldId id="417" r:id="rId20"/>
    <p:sldId id="446" r:id="rId21"/>
    <p:sldId id="419" r:id="rId22"/>
    <p:sldId id="420" r:id="rId23"/>
    <p:sldId id="421" r:id="rId24"/>
    <p:sldId id="422" r:id="rId25"/>
    <p:sldId id="423" r:id="rId26"/>
    <p:sldId id="424" r:id="rId27"/>
    <p:sldId id="425" r:id="rId28"/>
    <p:sldId id="444" r:id="rId29"/>
    <p:sldId id="428" r:id="rId30"/>
    <p:sldId id="429" r:id="rId31"/>
    <p:sldId id="430" r:id="rId32"/>
    <p:sldId id="431" r:id="rId33"/>
    <p:sldId id="432" r:id="rId34"/>
    <p:sldId id="433" r:id="rId35"/>
    <p:sldId id="434" r:id="rId36"/>
    <p:sldId id="438" r:id="rId37"/>
    <p:sldId id="435" r:id="rId38"/>
    <p:sldId id="437" r:id="rId39"/>
    <p:sldId id="436" r:id="rId40"/>
    <p:sldId id="43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6E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126E45-1A58-4BF0-84BF-3A4522E100DD}" v="9" dt="2020-10-27T01:04:00.91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93923" autoAdjust="0"/>
  </p:normalViewPr>
  <p:slideViewPr>
    <p:cSldViewPr>
      <p:cViewPr varScale="1">
        <p:scale>
          <a:sx n="64" d="100"/>
          <a:sy n="64" d="100"/>
        </p:scale>
        <p:origin x="1530" y="66"/>
      </p:cViewPr>
      <p:guideLst>
        <p:guide orient="horz" pos="2160"/>
        <p:guide pos="2880"/>
      </p:guideLst>
    </p:cSldViewPr>
  </p:slideViewPr>
  <p:outlineViewPr>
    <p:cViewPr>
      <p:scale>
        <a:sx n="33" d="100"/>
        <a:sy n="33" d="100"/>
      </p:scale>
      <p:origin x="0" y="1417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Figueiredo Belchior" userId="35abccac-48e3-47e5-9488-9a93acb05b46" providerId="ADAL" clId="{3A126E45-1A58-4BF0-84BF-3A4522E100DD}"/>
    <pc:docChg chg="undo custSel addSld modSld modShowInfo">
      <pc:chgData name="Ricardo Figueiredo Belchior" userId="35abccac-48e3-47e5-9488-9a93acb05b46" providerId="ADAL" clId="{3A126E45-1A58-4BF0-84BF-3A4522E100DD}" dt="2020-10-27T08:00:52.508" v="250" actId="2744"/>
      <pc:docMkLst>
        <pc:docMk/>
      </pc:docMkLst>
      <pc:sldChg chg="modSp mod">
        <pc:chgData name="Ricardo Figueiredo Belchior" userId="35abccac-48e3-47e5-9488-9a93acb05b46" providerId="ADAL" clId="{3A126E45-1A58-4BF0-84BF-3A4522E100DD}" dt="2020-10-27T00:13:18.388" v="50" actId="948"/>
        <pc:sldMkLst>
          <pc:docMk/>
          <pc:sldMk cId="51922890" sldId="409"/>
        </pc:sldMkLst>
        <pc:spChg chg="mod">
          <ac:chgData name="Ricardo Figueiredo Belchior" userId="35abccac-48e3-47e5-9488-9a93acb05b46" providerId="ADAL" clId="{3A126E45-1A58-4BF0-84BF-3A4522E100DD}" dt="2020-10-27T00:13:18.388" v="50" actId="948"/>
          <ac:spMkLst>
            <pc:docMk/>
            <pc:sldMk cId="51922890" sldId="409"/>
            <ac:spMk id="5" creationId="{00000000-0000-0000-0000-000000000000}"/>
          </ac:spMkLst>
        </pc:spChg>
      </pc:sldChg>
      <pc:sldChg chg="modSp mod">
        <pc:chgData name="Ricardo Figueiredo Belchior" userId="35abccac-48e3-47e5-9488-9a93acb05b46" providerId="ADAL" clId="{3A126E45-1A58-4BF0-84BF-3A4522E100DD}" dt="2020-10-27T00:13:32.945" v="51" actId="255"/>
        <pc:sldMkLst>
          <pc:docMk/>
          <pc:sldMk cId="1248531771" sldId="411"/>
        </pc:sldMkLst>
        <pc:spChg chg="mod">
          <ac:chgData name="Ricardo Figueiredo Belchior" userId="35abccac-48e3-47e5-9488-9a93acb05b46" providerId="ADAL" clId="{3A126E45-1A58-4BF0-84BF-3A4522E100DD}" dt="2020-10-27T00:13:32.945" v="51" actId="255"/>
          <ac:spMkLst>
            <pc:docMk/>
            <pc:sldMk cId="1248531771" sldId="411"/>
            <ac:spMk id="3" creationId="{00000000-0000-0000-0000-000000000000}"/>
          </ac:spMkLst>
        </pc:spChg>
      </pc:sldChg>
      <pc:sldChg chg="addSp delSp modSp mod">
        <pc:chgData name="Ricardo Figueiredo Belchior" userId="35abccac-48e3-47e5-9488-9a93acb05b46" providerId="ADAL" clId="{3A126E45-1A58-4BF0-84BF-3A4522E100DD}" dt="2020-10-27T00:24:38.161" v="63" actId="22"/>
        <pc:sldMkLst>
          <pc:docMk/>
          <pc:sldMk cId="1972741749" sldId="412"/>
        </pc:sldMkLst>
        <pc:cxnChg chg="add del mod">
          <ac:chgData name="Ricardo Figueiredo Belchior" userId="35abccac-48e3-47e5-9488-9a93acb05b46" providerId="ADAL" clId="{3A126E45-1A58-4BF0-84BF-3A4522E100DD}" dt="2020-10-27T00:24:33.839" v="61" actId="22"/>
          <ac:cxnSpMkLst>
            <pc:docMk/>
            <pc:sldMk cId="1972741749" sldId="412"/>
            <ac:cxnSpMk id="3" creationId="{FE13BF00-97E5-4D1D-907F-273EAF55126A}"/>
          </ac:cxnSpMkLst>
        </pc:cxnChg>
        <pc:cxnChg chg="add del mod">
          <ac:chgData name="Ricardo Figueiredo Belchior" userId="35abccac-48e3-47e5-9488-9a93acb05b46" providerId="ADAL" clId="{3A126E45-1A58-4BF0-84BF-3A4522E100DD}" dt="2020-10-27T00:24:33.839" v="61" actId="22"/>
          <ac:cxnSpMkLst>
            <pc:docMk/>
            <pc:sldMk cId="1972741749" sldId="412"/>
            <ac:cxnSpMk id="7" creationId="{11486BF3-8805-4F55-BD3F-ED6409F268CA}"/>
          </ac:cxnSpMkLst>
        </pc:cxnChg>
        <pc:cxnChg chg="add del mod">
          <ac:chgData name="Ricardo Figueiredo Belchior" userId="35abccac-48e3-47e5-9488-9a93acb05b46" providerId="ADAL" clId="{3A126E45-1A58-4BF0-84BF-3A4522E100DD}" dt="2020-10-27T00:24:33.839" v="61" actId="22"/>
          <ac:cxnSpMkLst>
            <pc:docMk/>
            <pc:sldMk cId="1972741749" sldId="412"/>
            <ac:cxnSpMk id="9" creationId="{300D7116-7FF2-4A90-A5AF-012B9D510C50}"/>
          </ac:cxnSpMkLst>
        </pc:cxnChg>
        <pc:cxnChg chg="add del mod">
          <ac:chgData name="Ricardo Figueiredo Belchior" userId="35abccac-48e3-47e5-9488-9a93acb05b46" providerId="ADAL" clId="{3A126E45-1A58-4BF0-84BF-3A4522E100DD}" dt="2020-10-27T00:24:33.839" v="61" actId="22"/>
          <ac:cxnSpMkLst>
            <pc:docMk/>
            <pc:sldMk cId="1972741749" sldId="412"/>
            <ac:cxnSpMk id="11" creationId="{291D8D77-282E-4289-8B94-4A44BD4BB01E}"/>
          </ac:cxnSpMkLst>
        </pc:cxnChg>
        <pc:cxnChg chg="add del mod">
          <ac:chgData name="Ricardo Figueiredo Belchior" userId="35abccac-48e3-47e5-9488-9a93acb05b46" providerId="ADAL" clId="{3A126E45-1A58-4BF0-84BF-3A4522E100DD}" dt="2020-10-27T00:24:33.839" v="61" actId="22"/>
          <ac:cxnSpMkLst>
            <pc:docMk/>
            <pc:sldMk cId="1972741749" sldId="412"/>
            <ac:cxnSpMk id="13" creationId="{9F5A333D-6A97-4BDD-BF93-64782068DF84}"/>
          </ac:cxnSpMkLst>
        </pc:cxnChg>
        <pc:cxnChg chg="add del mod">
          <ac:chgData name="Ricardo Figueiredo Belchior" userId="35abccac-48e3-47e5-9488-9a93acb05b46" providerId="ADAL" clId="{3A126E45-1A58-4BF0-84BF-3A4522E100DD}" dt="2020-10-27T00:24:33.839" v="61" actId="22"/>
          <ac:cxnSpMkLst>
            <pc:docMk/>
            <pc:sldMk cId="1972741749" sldId="412"/>
            <ac:cxnSpMk id="15" creationId="{9A5ECEC2-6CE7-4E03-BC33-C973E0497D54}"/>
          </ac:cxnSpMkLst>
        </pc:cxnChg>
        <pc:cxnChg chg="add del mod">
          <ac:chgData name="Ricardo Figueiredo Belchior" userId="35abccac-48e3-47e5-9488-9a93acb05b46" providerId="ADAL" clId="{3A126E45-1A58-4BF0-84BF-3A4522E100DD}" dt="2020-10-27T00:24:33.839" v="61" actId="22"/>
          <ac:cxnSpMkLst>
            <pc:docMk/>
            <pc:sldMk cId="1972741749" sldId="412"/>
            <ac:cxnSpMk id="17" creationId="{1A7F8FDE-3FFE-4997-A0C8-C4A7B8B27E1A}"/>
          </ac:cxnSpMkLst>
        </pc:cxnChg>
        <pc:cxnChg chg="add del mod">
          <ac:chgData name="Ricardo Figueiredo Belchior" userId="35abccac-48e3-47e5-9488-9a93acb05b46" providerId="ADAL" clId="{3A126E45-1A58-4BF0-84BF-3A4522E100DD}" dt="2020-10-27T00:24:33.839" v="61" actId="22"/>
          <ac:cxnSpMkLst>
            <pc:docMk/>
            <pc:sldMk cId="1972741749" sldId="412"/>
            <ac:cxnSpMk id="19" creationId="{DB03C5CB-C4C3-4785-A08E-FF304866DA33}"/>
          </ac:cxnSpMkLst>
        </pc:cxnChg>
        <pc:cxnChg chg="add del mod">
          <ac:chgData name="Ricardo Figueiredo Belchior" userId="35abccac-48e3-47e5-9488-9a93acb05b46" providerId="ADAL" clId="{3A126E45-1A58-4BF0-84BF-3A4522E100DD}" dt="2020-10-27T00:24:38.161" v="63" actId="22"/>
          <ac:cxnSpMkLst>
            <pc:docMk/>
            <pc:sldMk cId="1972741749" sldId="412"/>
            <ac:cxnSpMk id="21" creationId="{C65B66EB-9BE2-4EE5-8578-FB151BE23FDC}"/>
          </ac:cxnSpMkLst>
        </pc:cxnChg>
        <pc:cxnChg chg="add del mod">
          <ac:chgData name="Ricardo Figueiredo Belchior" userId="35abccac-48e3-47e5-9488-9a93acb05b46" providerId="ADAL" clId="{3A126E45-1A58-4BF0-84BF-3A4522E100DD}" dt="2020-10-27T00:24:38.161" v="63" actId="22"/>
          <ac:cxnSpMkLst>
            <pc:docMk/>
            <pc:sldMk cId="1972741749" sldId="412"/>
            <ac:cxnSpMk id="23" creationId="{C42C5DA4-2B44-4419-8B45-A7B0AC1E36D9}"/>
          </ac:cxnSpMkLst>
        </pc:cxnChg>
        <pc:cxnChg chg="add del mod">
          <ac:chgData name="Ricardo Figueiredo Belchior" userId="35abccac-48e3-47e5-9488-9a93acb05b46" providerId="ADAL" clId="{3A126E45-1A58-4BF0-84BF-3A4522E100DD}" dt="2020-10-27T00:24:38.161" v="63" actId="22"/>
          <ac:cxnSpMkLst>
            <pc:docMk/>
            <pc:sldMk cId="1972741749" sldId="412"/>
            <ac:cxnSpMk id="25" creationId="{845D8E49-5AA7-416D-8AB5-70A6B7387702}"/>
          </ac:cxnSpMkLst>
        </pc:cxnChg>
        <pc:cxnChg chg="add del mod">
          <ac:chgData name="Ricardo Figueiredo Belchior" userId="35abccac-48e3-47e5-9488-9a93acb05b46" providerId="ADAL" clId="{3A126E45-1A58-4BF0-84BF-3A4522E100DD}" dt="2020-10-27T00:24:38.161" v="63" actId="22"/>
          <ac:cxnSpMkLst>
            <pc:docMk/>
            <pc:sldMk cId="1972741749" sldId="412"/>
            <ac:cxnSpMk id="27" creationId="{F5FFA899-5588-452B-8591-8C87E40EA815}"/>
          </ac:cxnSpMkLst>
        </pc:cxnChg>
        <pc:cxnChg chg="add del mod">
          <ac:chgData name="Ricardo Figueiredo Belchior" userId="35abccac-48e3-47e5-9488-9a93acb05b46" providerId="ADAL" clId="{3A126E45-1A58-4BF0-84BF-3A4522E100DD}" dt="2020-10-27T00:24:38.161" v="63" actId="22"/>
          <ac:cxnSpMkLst>
            <pc:docMk/>
            <pc:sldMk cId="1972741749" sldId="412"/>
            <ac:cxnSpMk id="29" creationId="{13759183-7A10-4143-A67B-CB2BB0F059DA}"/>
          </ac:cxnSpMkLst>
        </pc:cxnChg>
        <pc:cxnChg chg="add del mod">
          <ac:chgData name="Ricardo Figueiredo Belchior" userId="35abccac-48e3-47e5-9488-9a93acb05b46" providerId="ADAL" clId="{3A126E45-1A58-4BF0-84BF-3A4522E100DD}" dt="2020-10-27T00:24:38.161" v="63" actId="22"/>
          <ac:cxnSpMkLst>
            <pc:docMk/>
            <pc:sldMk cId="1972741749" sldId="412"/>
            <ac:cxnSpMk id="31" creationId="{D2A577D2-7F22-4FF4-A65F-0ADDB835150B}"/>
          </ac:cxnSpMkLst>
        </pc:cxnChg>
        <pc:cxnChg chg="add del mod">
          <ac:chgData name="Ricardo Figueiredo Belchior" userId="35abccac-48e3-47e5-9488-9a93acb05b46" providerId="ADAL" clId="{3A126E45-1A58-4BF0-84BF-3A4522E100DD}" dt="2020-10-27T00:24:38.161" v="63" actId="22"/>
          <ac:cxnSpMkLst>
            <pc:docMk/>
            <pc:sldMk cId="1972741749" sldId="412"/>
            <ac:cxnSpMk id="33" creationId="{DE33B4F3-614E-40EF-B20A-B348A3421C9B}"/>
          </ac:cxnSpMkLst>
        </pc:cxnChg>
        <pc:cxnChg chg="add del mod">
          <ac:chgData name="Ricardo Figueiredo Belchior" userId="35abccac-48e3-47e5-9488-9a93acb05b46" providerId="ADAL" clId="{3A126E45-1A58-4BF0-84BF-3A4522E100DD}" dt="2020-10-27T00:24:38.161" v="63" actId="22"/>
          <ac:cxnSpMkLst>
            <pc:docMk/>
            <pc:sldMk cId="1972741749" sldId="412"/>
            <ac:cxnSpMk id="35" creationId="{01428CBB-FE74-4FE8-87B7-FFEB3B46E2E1}"/>
          </ac:cxnSpMkLst>
        </pc:cxnChg>
      </pc:sldChg>
      <pc:sldChg chg="modSp mod">
        <pc:chgData name="Ricardo Figueiredo Belchior" userId="35abccac-48e3-47e5-9488-9a93acb05b46" providerId="ADAL" clId="{3A126E45-1A58-4BF0-84BF-3A4522E100DD}" dt="2020-10-26T23:53:50.629" v="2" actId="14100"/>
        <pc:sldMkLst>
          <pc:docMk/>
          <pc:sldMk cId="638383354" sldId="413"/>
        </pc:sldMkLst>
        <pc:spChg chg="mod">
          <ac:chgData name="Ricardo Figueiredo Belchior" userId="35abccac-48e3-47e5-9488-9a93acb05b46" providerId="ADAL" clId="{3A126E45-1A58-4BF0-84BF-3A4522E100DD}" dt="2020-10-26T23:53:50.629" v="2" actId="14100"/>
          <ac:spMkLst>
            <pc:docMk/>
            <pc:sldMk cId="638383354" sldId="413"/>
            <ac:spMk id="2" creationId="{00000000-0000-0000-0000-000000000000}"/>
          </ac:spMkLst>
        </pc:spChg>
      </pc:sldChg>
      <pc:sldChg chg="modSp mod">
        <pc:chgData name="Ricardo Figueiredo Belchior" userId="35abccac-48e3-47e5-9488-9a93acb05b46" providerId="ADAL" clId="{3A126E45-1A58-4BF0-84BF-3A4522E100DD}" dt="2020-10-26T23:54:04.633" v="6" actId="1076"/>
        <pc:sldMkLst>
          <pc:docMk/>
          <pc:sldMk cId="1345824917" sldId="415"/>
        </pc:sldMkLst>
        <pc:spChg chg="mod">
          <ac:chgData name="Ricardo Figueiredo Belchior" userId="35abccac-48e3-47e5-9488-9a93acb05b46" providerId="ADAL" clId="{3A126E45-1A58-4BF0-84BF-3A4522E100DD}" dt="2020-10-26T23:54:04.633" v="6" actId="1076"/>
          <ac:spMkLst>
            <pc:docMk/>
            <pc:sldMk cId="1345824917" sldId="415"/>
            <ac:spMk id="2" creationId="{00000000-0000-0000-0000-000000000000}"/>
          </ac:spMkLst>
        </pc:spChg>
      </pc:sldChg>
      <pc:sldChg chg="modSp mod">
        <pc:chgData name="Ricardo Figueiredo Belchior" userId="35abccac-48e3-47e5-9488-9a93acb05b46" providerId="ADAL" clId="{3A126E45-1A58-4BF0-84BF-3A4522E100DD}" dt="2020-10-26T23:54:51.439" v="14" actId="115"/>
        <pc:sldMkLst>
          <pc:docMk/>
          <pc:sldMk cId="311533859" sldId="416"/>
        </pc:sldMkLst>
        <pc:spChg chg="mod">
          <ac:chgData name="Ricardo Figueiredo Belchior" userId="35abccac-48e3-47e5-9488-9a93acb05b46" providerId="ADAL" clId="{3A126E45-1A58-4BF0-84BF-3A4522E100DD}" dt="2020-10-26T23:54:51.439" v="14" actId="115"/>
          <ac:spMkLst>
            <pc:docMk/>
            <pc:sldMk cId="311533859" sldId="416"/>
            <ac:spMk id="5" creationId="{00000000-0000-0000-0000-000000000000}"/>
          </ac:spMkLst>
        </pc:spChg>
      </pc:sldChg>
      <pc:sldChg chg="modSp mod">
        <pc:chgData name="Ricardo Figueiredo Belchior" userId="35abccac-48e3-47e5-9488-9a93acb05b46" providerId="ADAL" clId="{3A126E45-1A58-4BF0-84BF-3A4522E100DD}" dt="2020-10-26T23:55:13.636" v="17" actId="255"/>
        <pc:sldMkLst>
          <pc:docMk/>
          <pc:sldMk cId="251966493" sldId="417"/>
        </pc:sldMkLst>
        <pc:spChg chg="mod">
          <ac:chgData name="Ricardo Figueiredo Belchior" userId="35abccac-48e3-47e5-9488-9a93acb05b46" providerId="ADAL" clId="{3A126E45-1A58-4BF0-84BF-3A4522E100DD}" dt="2020-10-26T23:55:13.636" v="17" actId="255"/>
          <ac:spMkLst>
            <pc:docMk/>
            <pc:sldMk cId="251966493" sldId="417"/>
            <ac:spMk id="3" creationId="{00000000-0000-0000-0000-000000000000}"/>
          </ac:spMkLst>
        </pc:spChg>
      </pc:sldChg>
      <pc:sldChg chg="modSp mod">
        <pc:chgData name="Ricardo Figueiredo Belchior" userId="35abccac-48e3-47e5-9488-9a93acb05b46" providerId="ADAL" clId="{3A126E45-1A58-4BF0-84BF-3A4522E100DD}" dt="2020-10-26T23:55:37.772" v="23" actId="1076"/>
        <pc:sldMkLst>
          <pc:docMk/>
          <pc:sldMk cId="1442663720" sldId="419"/>
        </pc:sldMkLst>
        <pc:spChg chg="mod">
          <ac:chgData name="Ricardo Figueiredo Belchior" userId="35abccac-48e3-47e5-9488-9a93acb05b46" providerId="ADAL" clId="{3A126E45-1A58-4BF0-84BF-3A4522E100DD}" dt="2020-10-26T23:55:37.772" v="23" actId="1076"/>
          <ac:spMkLst>
            <pc:docMk/>
            <pc:sldMk cId="1442663720" sldId="419"/>
            <ac:spMk id="2" creationId="{00000000-0000-0000-0000-000000000000}"/>
          </ac:spMkLst>
        </pc:spChg>
      </pc:sldChg>
      <pc:sldChg chg="modSp mod">
        <pc:chgData name="Ricardo Figueiredo Belchior" userId="35abccac-48e3-47e5-9488-9a93acb05b46" providerId="ADAL" clId="{3A126E45-1A58-4BF0-84BF-3A4522E100DD}" dt="2020-10-26T23:55:51.569" v="26" actId="14100"/>
        <pc:sldMkLst>
          <pc:docMk/>
          <pc:sldMk cId="1916862316" sldId="421"/>
        </pc:sldMkLst>
        <pc:spChg chg="mod">
          <ac:chgData name="Ricardo Figueiredo Belchior" userId="35abccac-48e3-47e5-9488-9a93acb05b46" providerId="ADAL" clId="{3A126E45-1A58-4BF0-84BF-3A4522E100DD}" dt="2020-10-26T23:55:51.569" v="26" actId="14100"/>
          <ac:spMkLst>
            <pc:docMk/>
            <pc:sldMk cId="1916862316" sldId="421"/>
            <ac:spMk id="2" creationId="{00000000-0000-0000-0000-000000000000}"/>
          </ac:spMkLst>
        </pc:spChg>
      </pc:sldChg>
      <pc:sldChg chg="modSp mod">
        <pc:chgData name="Ricardo Figueiredo Belchior" userId="35abccac-48e3-47e5-9488-9a93acb05b46" providerId="ADAL" clId="{3A126E45-1A58-4BF0-84BF-3A4522E100DD}" dt="2020-10-26T23:55:55.845" v="27" actId="6549"/>
        <pc:sldMkLst>
          <pc:docMk/>
          <pc:sldMk cId="1540231565" sldId="422"/>
        </pc:sldMkLst>
        <pc:spChg chg="mod">
          <ac:chgData name="Ricardo Figueiredo Belchior" userId="35abccac-48e3-47e5-9488-9a93acb05b46" providerId="ADAL" clId="{3A126E45-1A58-4BF0-84BF-3A4522E100DD}" dt="2020-10-26T23:55:55.845" v="27" actId="6549"/>
          <ac:spMkLst>
            <pc:docMk/>
            <pc:sldMk cId="1540231565" sldId="422"/>
            <ac:spMk id="7" creationId="{00000000-0000-0000-0000-000000000000}"/>
          </ac:spMkLst>
        </pc:spChg>
      </pc:sldChg>
      <pc:sldChg chg="modSp mod">
        <pc:chgData name="Ricardo Figueiredo Belchior" userId="35abccac-48e3-47e5-9488-9a93acb05b46" providerId="ADAL" clId="{3A126E45-1A58-4BF0-84BF-3A4522E100DD}" dt="2020-10-26T23:56:18.857" v="30" actId="14100"/>
        <pc:sldMkLst>
          <pc:docMk/>
          <pc:sldMk cId="1457562678" sldId="425"/>
        </pc:sldMkLst>
        <pc:spChg chg="mod">
          <ac:chgData name="Ricardo Figueiredo Belchior" userId="35abccac-48e3-47e5-9488-9a93acb05b46" providerId="ADAL" clId="{3A126E45-1A58-4BF0-84BF-3A4522E100DD}" dt="2020-10-26T23:56:18.857" v="30" actId="14100"/>
          <ac:spMkLst>
            <pc:docMk/>
            <pc:sldMk cId="1457562678" sldId="425"/>
            <ac:spMk id="2" creationId="{00000000-0000-0000-0000-000000000000}"/>
          </ac:spMkLst>
        </pc:spChg>
      </pc:sldChg>
      <pc:sldChg chg="modSp mod">
        <pc:chgData name="Ricardo Figueiredo Belchior" userId="35abccac-48e3-47e5-9488-9a93acb05b46" providerId="ADAL" clId="{3A126E45-1A58-4BF0-84BF-3A4522E100DD}" dt="2020-10-26T23:56:30.327" v="36" actId="14100"/>
        <pc:sldMkLst>
          <pc:docMk/>
          <pc:sldMk cId="1650419147" sldId="428"/>
        </pc:sldMkLst>
        <pc:spChg chg="mod">
          <ac:chgData name="Ricardo Figueiredo Belchior" userId="35abccac-48e3-47e5-9488-9a93acb05b46" providerId="ADAL" clId="{3A126E45-1A58-4BF0-84BF-3A4522E100DD}" dt="2020-10-26T23:56:30.327" v="36" actId="14100"/>
          <ac:spMkLst>
            <pc:docMk/>
            <pc:sldMk cId="1650419147" sldId="428"/>
            <ac:spMk id="2" creationId="{00000000-0000-0000-0000-000000000000}"/>
          </ac:spMkLst>
        </pc:spChg>
      </pc:sldChg>
      <pc:sldChg chg="modSp mod">
        <pc:chgData name="Ricardo Figueiredo Belchior" userId="35abccac-48e3-47e5-9488-9a93acb05b46" providerId="ADAL" clId="{3A126E45-1A58-4BF0-84BF-3A4522E100DD}" dt="2020-10-26T23:56:44.849" v="39" actId="255"/>
        <pc:sldMkLst>
          <pc:docMk/>
          <pc:sldMk cId="666961196" sldId="429"/>
        </pc:sldMkLst>
        <pc:spChg chg="mod">
          <ac:chgData name="Ricardo Figueiredo Belchior" userId="35abccac-48e3-47e5-9488-9a93acb05b46" providerId="ADAL" clId="{3A126E45-1A58-4BF0-84BF-3A4522E100DD}" dt="2020-10-26T23:56:39.152" v="38" actId="14100"/>
          <ac:spMkLst>
            <pc:docMk/>
            <pc:sldMk cId="666961196" sldId="429"/>
            <ac:spMk id="2" creationId="{00000000-0000-0000-0000-000000000000}"/>
          </ac:spMkLst>
        </pc:spChg>
        <pc:spChg chg="mod">
          <ac:chgData name="Ricardo Figueiredo Belchior" userId="35abccac-48e3-47e5-9488-9a93acb05b46" providerId="ADAL" clId="{3A126E45-1A58-4BF0-84BF-3A4522E100DD}" dt="2020-10-26T23:56:44.849" v="39" actId="255"/>
          <ac:spMkLst>
            <pc:docMk/>
            <pc:sldMk cId="666961196" sldId="429"/>
            <ac:spMk id="3" creationId="{00000000-0000-0000-0000-000000000000}"/>
          </ac:spMkLst>
        </pc:spChg>
      </pc:sldChg>
      <pc:sldChg chg="modSp mod">
        <pc:chgData name="Ricardo Figueiredo Belchior" userId="35abccac-48e3-47e5-9488-9a93acb05b46" providerId="ADAL" clId="{3A126E45-1A58-4BF0-84BF-3A4522E100DD}" dt="2020-10-26T23:56:51.760" v="42" actId="14100"/>
        <pc:sldMkLst>
          <pc:docMk/>
          <pc:sldMk cId="1859148106" sldId="430"/>
        </pc:sldMkLst>
        <pc:spChg chg="mod">
          <ac:chgData name="Ricardo Figueiredo Belchior" userId="35abccac-48e3-47e5-9488-9a93acb05b46" providerId="ADAL" clId="{3A126E45-1A58-4BF0-84BF-3A4522E100DD}" dt="2020-10-26T23:56:51.760" v="42" actId="14100"/>
          <ac:spMkLst>
            <pc:docMk/>
            <pc:sldMk cId="1859148106" sldId="430"/>
            <ac:spMk id="2" creationId="{00000000-0000-0000-0000-000000000000}"/>
          </ac:spMkLst>
        </pc:spChg>
      </pc:sldChg>
      <pc:sldChg chg="modSp mod">
        <pc:chgData name="Ricardo Figueiredo Belchior" userId="35abccac-48e3-47e5-9488-9a93acb05b46" providerId="ADAL" clId="{3A126E45-1A58-4BF0-84BF-3A4522E100DD}" dt="2020-10-26T23:57:05.363" v="44" actId="948"/>
        <pc:sldMkLst>
          <pc:docMk/>
          <pc:sldMk cId="1190451353" sldId="431"/>
        </pc:sldMkLst>
        <pc:spChg chg="mod">
          <ac:chgData name="Ricardo Figueiredo Belchior" userId="35abccac-48e3-47e5-9488-9a93acb05b46" providerId="ADAL" clId="{3A126E45-1A58-4BF0-84BF-3A4522E100DD}" dt="2020-10-26T23:57:05.363" v="44" actId="948"/>
          <ac:spMkLst>
            <pc:docMk/>
            <pc:sldMk cId="1190451353" sldId="431"/>
            <ac:spMk id="6" creationId="{7BEF2B19-F8A1-4B33-93DF-A9B385C96802}"/>
          </ac:spMkLst>
        </pc:spChg>
      </pc:sldChg>
      <pc:sldChg chg="modSp mod">
        <pc:chgData name="Ricardo Figueiredo Belchior" userId="35abccac-48e3-47e5-9488-9a93acb05b46" providerId="ADAL" clId="{3A126E45-1A58-4BF0-84BF-3A4522E100DD}" dt="2020-10-27T00:17:34.499" v="55" actId="115"/>
        <pc:sldMkLst>
          <pc:docMk/>
          <pc:sldMk cId="435140719" sldId="432"/>
        </pc:sldMkLst>
        <pc:spChg chg="mod">
          <ac:chgData name="Ricardo Figueiredo Belchior" userId="35abccac-48e3-47e5-9488-9a93acb05b46" providerId="ADAL" clId="{3A126E45-1A58-4BF0-84BF-3A4522E100DD}" dt="2020-10-27T00:17:34.499" v="55" actId="115"/>
          <ac:spMkLst>
            <pc:docMk/>
            <pc:sldMk cId="435140719" sldId="432"/>
            <ac:spMk id="6" creationId="{0C4C3A22-E19E-47E1-B726-D1BF1E0D876E}"/>
          </ac:spMkLst>
        </pc:spChg>
      </pc:sldChg>
      <pc:sldChg chg="modSp mod">
        <pc:chgData name="Ricardo Figueiredo Belchior" userId="35abccac-48e3-47e5-9488-9a93acb05b46" providerId="ADAL" clId="{3A126E45-1A58-4BF0-84BF-3A4522E100DD}" dt="2020-10-26T23:57:28.841" v="47" actId="14100"/>
        <pc:sldMkLst>
          <pc:docMk/>
          <pc:sldMk cId="393274114" sldId="436"/>
        </pc:sldMkLst>
        <pc:spChg chg="mod">
          <ac:chgData name="Ricardo Figueiredo Belchior" userId="35abccac-48e3-47e5-9488-9a93acb05b46" providerId="ADAL" clId="{3A126E45-1A58-4BF0-84BF-3A4522E100DD}" dt="2020-10-26T23:57:28.841" v="47" actId="14100"/>
          <ac:spMkLst>
            <pc:docMk/>
            <pc:sldMk cId="393274114" sldId="436"/>
            <ac:spMk id="2" creationId="{00000000-0000-0000-0000-000000000000}"/>
          </ac:spMkLst>
        </pc:spChg>
      </pc:sldChg>
      <pc:sldChg chg="modSp mod">
        <pc:chgData name="Ricardo Figueiredo Belchior" userId="35abccac-48e3-47e5-9488-9a93acb05b46" providerId="ADAL" clId="{3A126E45-1A58-4BF0-84BF-3A4522E100DD}" dt="2020-10-27T00:18:13.838" v="59" actId="179"/>
        <pc:sldMkLst>
          <pc:docMk/>
          <pc:sldMk cId="1984589034" sldId="438"/>
        </pc:sldMkLst>
        <pc:spChg chg="mod">
          <ac:chgData name="Ricardo Figueiredo Belchior" userId="35abccac-48e3-47e5-9488-9a93acb05b46" providerId="ADAL" clId="{3A126E45-1A58-4BF0-84BF-3A4522E100DD}" dt="2020-10-27T00:18:13.838" v="59" actId="179"/>
          <ac:spMkLst>
            <pc:docMk/>
            <pc:sldMk cId="1984589034" sldId="438"/>
            <ac:spMk id="9" creationId="{756091DE-D4D5-453A-866A-71675F62960D}"/>
          </ac:spMkLst>
        </pc:spChg>
      </pc:sldChg>
      <pc:sldChg chg="modSp mod">
        <pc:chgData name="Ricardo Figueiredo Belchior" userId="35abccac-48e3-47e5-9488-9a93acb05b46" providerId="ADAL" clId="{3A126E45-1A58-4BF0-84BF-3A4522E100DD}" dt="2020-10-26T23:56:23.924" v="33" actId="14100"/>
        <pc:sldMkLst>
          <pc:docMk/>
          <pc:sldMk cId="2153445041" sldId="444"/>
        </pc:sldMkLst>
        <pc:spChg chg="mod">
          <ac:chgData name="Ricardo Figueiredo Belchior" userId="35abccac-48e3-47e5-9488-9a93acb05b46" providerId="ADAL" clId="{3A126E45-1A58-4BF0-84BF-3A4522E100DD}" dt="2020-10-26T23:56:23.924" v="33" actId="14100"/>
          <ac:spMkLst>
            <pc:docMk/>
            <pc:sldMk cId="2153445041" sldId="444"/>
            <ac:spMk id="2" creationId="{00000000-0000-0000-0000-000000000000}"/>
          </ac:spMkLst>
        </pc:spChg>
      </pc:sldChg>
      <pc:sldChg chg="addSp delSp modSp add mod">
        <pc:chgData name="Ricardo Figueiredo Belchior" userId="35abccac-48e3-47e5-9488-9a93acb05b46" providerId="ADAL" clId="{3A126E45-1A58-4BF0-84BF-3A4522E100DD}" dt="2020-10-27T01:10:40.790" v="249" actId="20577"/>
        <pc:sldMkLst>
          <pc:docMk/>
          <pc:sldMk cId="2793465794" sldId="1168"/>
        </pc:sldMkLst>
        <pc:spChg chg="mod">
          <ac:chgData name="Ricardo Figueiredo Belchior" userId="35abccac-48e3-47e5-9488-9a93acb05b46" providerId="ADAL" clId="{3A126E45-1A58-4BF0-84BF-3A4522E100DD}" dt="2020-10-27T01:10:40.790" v="249" actId="20577"/>
          <ac:spMkLst>
            <pc:docMk/>
            <pc:sldMk cId="2793465794" sldId="1168"/>
            <ac:spMk id="2" creationId="{CED0C802-7722-4580-AC68-E7470D5ECA3A}"/>
          </ac:spMkLst>
        </pc:spChg>
        <pc:spChg chg="mod">
          <ac:chgData name="Ricardo Figueiredo Belchior" userId="35abccac-48e3-47e5-9488-9a93acb05b46" providerId="ADAL" clId="{3A126E45-1A58-4BF0-84BF-3A4522E100DD}" dt="2020-10-27T01:09:52.438" v="227" actId="20577"/>
          <ac:spMkLst>
            <pc:docMk/>
            <pc:sldMk cId="2793465794" sldId="1168"/>
            <ac:spMk id="3" creationId="{D601EC09-9D4E-4E27-8017-0441449A28D4}"/>
          </ac:spMkLst>
        </pc:spChg>
        <pc:spChg chg="add del mod">
          <ac:chgData name="Ricardo Figueiredo Belchior" userId="35abccac-48e3-47e5-9488-9a93acb05b46" providerId="ADAL" clId="{3A126E45-1A58-4BF0-84BF-3A4522E100DD}" dt="2020-10-27T01:03:57.285" v="180" actId="478"/>
          <ac:spMkLst>
            <pc:docMk/>
            <pc:sldMk cId="2793465794" sldId="1168"/>
            <ac:spMk id="4" creationId="{4AB3FFCA-EFC3-461B-8784-9FCB680AF3A4}"/>
          </ac:spMkLst>
        </pc:spChg>
        <pc:spChg chg="add del mod">
          <ac:chgData name="Ricardo Figueiredo Belchior" userId="35abccac-48e3-47e5-9488-9a93acb05b46" providerId="ADAL" clId="{3A126E45-1A58-4BF0-84BF-3A4522E100DD}" dt="2020-10-27T01:03:03.973" v="175" actId="478"/>
          <ac:spMkLst>
            <pc:docMk/>
            <pc:sldMk cId="2793465794" sldId="1168"/>
            <ac:spMk id="5" creationId="{A57E2ABA-BE25-451D-A507-5F92B4172E72}"/>
          </ac:spMkLst>
        </pc:spChg>
        <pc:spChg chg="add mod">
          <ac:chgData name="Ricardo Figueiredo Belchior" userId="35abccac-48e3-47e5-9488-9a93acb05b46" providerId="ADAL" clId="{3A126E45-1A58-4BF0-84BF-3A4522E100DD}" dt="2020-10-27T01:10:28.755" v="247" actId="14100"/>
          <ac:spMkLst>
            <pc:docMk/>
            <pc:sldMk cId="2793465794" sldId="1168"/>
            <ac:spMk id="6" creationId="{3881AA82-3F36-45E0-886A-90A810237325}"/>
          </ac:spMkLst>
        </pc:spChg>
      </pc:sldChg>
      <pc:sldChg chg="modSp add mod">
        <pc:chgData name="Ricardo Figueiredo Belchior" userId="35abccac-48e3-47e5-9488-9a93acb05b46" providerId="ADAL" clId="{3A126E45-1A58-4BF0-84BF-3A4522E100DD}" dt="2020-10-27T00:28:03.648" v="162" actId="113"/>
        <pc:sldMkLst>
          <pc:docMk/>
          <pc:sldMk cId="787961348" sldId="1705"/>
        </pc:sldMkLst>
        <pc:spChg chg="mod">
          <ac:chgData name="Ricardo Figueiredo Belchior" userId="35abccac-48e3-47e5-9488-9a93acb05b46" providerId="ADAL" clId="{3A126E45-1A58-4BF0-84BF-3A4522E100DD}" dt="2020-10-27T00:28:03.648" v="162" actId="113"/>
          <ac:spMkLst>
            <pc:docMk/>
            <pc:sldMk cId="787961348" sldId="1705"/>
            <ac:spMk id="2" creationId="{85235D65-8014-462F-84DB-5D105196D024}"/>
          </ac:spMkLst>
        </pc:spChg>
        <pc:spChg chg="mod">
          <ac:chgData name="Ricardo Figueiredo Belchior" userId="35abccac-48e3-47e5-9488-9a93acb05b46" providerId="ADAL" clId="{3A126E45-1A58-4BF0-84BF-3A4522E100DD}" dt="2020-10-27T00:27:03.416" v="151" actId="255"/>
          <ac:spMkLst>
            <pc:docMk/>
            <pc:sldMk cId="787961348" sldId="1705"/>
            <ac:spMk id="4" creationId="{00000000-0000-0000-0000-000000000000}"/>
          </ac:spMkLst>
        </pc:spChg>
        <pc:spChg chg="mod">
          <ac:chgData name="Ricardo Figueiredo Belchior" userId="35abccac-48e3-47e5-9488-9a93acb05b46" providerId="ADAL" clId="{3A126E45-1A58-4BF0-84BF-3A4522E100DD}" dt="2020-10-27T00:27:30.328" v="158" actId="948"/>
          <ac:spMkLst>
            <pc:docMk/>
            <pc:sldMk cId="787961348" sldId="1705"/>
            <ac:spMk id="6" creationId="{00000000-0000-0000-0000-000000000000}"/>
          </ac:spMkLst>
        </pc:spChg>
        <pc:spChg chg="mod">
          <ac:chgData name="Ricardo Figueiredo Belchior" userId="35abccac-48e3-47e5-9488-9a93acb05b46" providerId="ADAL" clId="{3A126E45-1A58-4BF0-84BF-3A4522E100DD}" dt="2020-10-27T00:27:35.528" v="159" actId="1076"/>
          <ac:spMkLst>
            <pc:docMk/>
            <pc:sldMk cId="787961348" sldId="1705"/>
            <ac:spMk id="10" creationId="{79322D44-F6F8-4F0E-816E-192AE6747A82}"/>
          </ac:spMkLst>
        </pc:spChg>
      </pc:sldChg>
      <pc:sldMasterChg chg="addSldLayout modSldLayout">
        <pc:chgData name="Ricardo Figueiredo Belchior" userId="35abccac-48e3-47e5-9488-9a93acb05b46" providerId="ADAL" clId="{3A126E45-1A58-4BF0-84BF-3A4522E100DD}" dt="2020-10-27T00:24:49.170" v="64" actId="22"/>
        <pc:sldMasterMkLst>
          <pc:docMk/>
          <pc:sldMasterMk cId="3691570016" sldId="2147483648"/>
        </pc:sldMasterMkLst>
        <pc:sldLayoutChg chg="add mod">
          <pc:chgData name="Ricardo Figueiredo Belchior" userId="35abccac-48e3-47e5-9488-9a93acb05b46" providerId="ADAL" clId="{3A126E45-1A58-4BF0-84BF-3A4522E100DD}" dt="2020-10-27T00:24:49.170" v="64" actId="22"/>
          <pc:sldLayoutMkLst>
            <pc:docMk/>
            <pc:sldMasterMk cId="3691570016" sldId="2147483648"/>
            <pc:sldLayoutMk cId="2732001127" sldId="214748366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10/27/2020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10/27/2020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More than 7,500 companies around the globe now voluntarily report their efforts in promoting environmental sustainability using the guidelines developed by the Global Reporting Initiative (GRI). These reports, which can be found on the GRI website (www.globalreporting.org), describe the numerous green actions of these organizations.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way organizations show their commitment to being green is through pursuing standards developed by the nongovernmental International Organization for Standardization (ISO). Organizations that want to become ISO 14000 compliant must develop a total management system for meeting environmental challenges.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final way to evaluate a company’s green actions is to use the Global 100 list of the most sustainable corporations in the world (www.corporateknights.com). To be named to this list a company has displayed a superior ability to effectively manage environmental and social factors.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1010760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What do we mean by </a:t>
            </a:r>
            <a:r>
              <a:rPr lang="en-US" b="1" dirty="0">
                <a:cs typeface="Arial" charset="0"/>
              </a:rPr>
              <a:t>ethics</a:t>
            </a:r>
            <a:r>
              <a:rPr lang="en-US" dirty="0">
                <a:cs typeface="Arial" charset="0"/>
              </a:rPr>
              <a:t>? We’re defining it as the principles, values, and beliefs that define right and wrong decisions and behavior. Many decisions managers make require them to consider both the process and who’s affected by the result. To better understand the ethical issues involved in such decisions, let’s look at the factors that determine whether a person acts ethically or unethically.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870549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faced with an ethical decision, ask yourself one or more of these questions. It will help you determine what to do.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313843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Whether someone behaves ethically or unethically when faced with an ethical dilemma is influenced by several things: his or her stage of moral development and other moderating variables, including individual characteristics and the organization’s structural design, which we will discuss in a later section of the chapter, and the intensity of the ethical issue.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480730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Research divides moral development into three levels, each having two stages. At each successive stage, an individual’s moral</a:t>
            </a:r>
            <a:r>
              <a:rPr lang="en-US" baseline="0" dirty="0">
                <a:cs typeface="Arial" charset="0"/>
              </a:rPr>
              <a:t> </a:t>
            </a:r>
            <a:r>
              <a:rPr lang="en-US" dirty="0">
                <a:cs typeface="Arial" charset="0"/>
              </a:rPr>
              <a:t>judgment becomes less dependent on outside influences and more internalized. </a:t>
            </a:r>
          </a:p>
          <a:p>
            <a:pPr eaLnBrk="1" hangingPunct="1"/>
            <a:endParaRPr lang="en-US" dirty="0">
              <a:cs typeface="Arial" charset="0"/>
            </a:endParaRPr>
          </a:p>
          <a:p>
            <a:pPr eaLnBrk="1" hangingPunct="1"/>
            <a:r>
              <a:rPr lang="en-US" dirty="0">
                <a:cs typeface="Arial" charset="0"/>
              </a:rPr>
              <a:t>At the first level, the </a:t>
            </a:r>
            <a:r>
              <a:rPr lang="en-US" i="1" dirty="0">
                <a:cs typeface="Arial" charset="0"/>
              </a:rPr>
              <a:t>preconventional </a:t>
            </a:r>
            <a:r>
              <a:rPr lang="en-US" dirty="0">
                <a:cs typeface="Arial" charset="0"/>
              </a:rPr>
              <a:t>level, a person’s choice between right or wrong is based on personal consequences from outside sources, such as physical punishment, reward, or exchange of favors. </a:t>
            </a:r>
          </a:p>
          <a:p>
            <a:pPr eaLnBrk="1" hangingPunct="1"/>
            <a:endParaRPr lang="en-US" dirty="0">
              <a:cs typeface="Arial" charset="0"/>
            </a:endParaRPr>
          </a:p>
          <a:p>
            <a:pPr eaLnBrk="1" hangingPunct="1"/>
            <a:r>
              <a:rPr lang="en-US" dirty="0">
                <a:cs typeface="Arial" charset="0"/>
              </a:rPr>
              <a:t>At the second level, the </a:t>
            </a:r>
            <a:r>
              <a:rPr lang="en-US" i="1" dirty="0">
                <a:cs typeface="Arial" charset="0"/>
              </a:rPr>
              <a:t>conventional </a:t>
            </a:r>
            <a:r>
              <a:rPr lang="en-US" dirty="0">
                <a:cs typeface="Arial" charset="0"/>
              </a:rPr>
              <a:t>level, ethical decisions rely on maintaining expected standards and living up to the expectations</a:t>
            </a:r>
            <a:r>
              <a:rPr lang="en-US" baseline="0" dirty="0">
                <a:cs typeface="Arial" charset="0"/>
              </a:rPr>
              <a:t> </a:t>
            </a:r>
            <a:r>
              <a:rPr lang="en-US" dirty="0">
                <a:cs typeface="Arial" charset="0"/>
              </a:rPr>
              <a:t>of others.</a:t>
            </a:r>
          </a:p>
          <a:p>
            <a:pPr eaLnBrk="1" hangingPunct="1"/>
            <a:endParaRPr lang="en-US" dirty="0">
              <a:cs typeface="Arial" charset="0"/>
            </a:endParaRPr>
          </a:p>
          <a:p>
            <a:pPr eaLnBrk="1" hangingPunct="1"/>
            <a:r>
              <a:rPr lang="en-US" dirty="0">
                <a:cs typeface="Arial" charset="0"/>
              </a:rPr>
              <a:t>At the </a:t>
            </a:r>
            <a:r>
              <a:rPr lang="en-US" i="1" dirty="0">
                <a:cs typeface="Arial" charset="0"/>
              </a:rPr>
              <a:t>principled </a:t>
            </a:r>
            <a:r>
              <a:rPr lang="en-US" dirty="0">
                <a:cs typeface="Arial" charset="0"/>
              </a:rPr>
              <a:t>level, individuals define moral values apart from the authority of the groups to which they belong or society in general.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98582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L. Kohlberg, “Moral Stages and Moralization: The Cognitive-Development Approach,” in </a:t>
            </a:r>
            <a:r>
              <a:rPr lang="en-US" sz="1200" i="1" kern="1200" dirty="0">
                <a:solidFill>
                  <a:schemeClr val="tx1"/>
                </a:solidFill>
                <a:effectLst/>
                <a:latin typeface="+mn-lt"/>
                <a:ea typeface="+mn-ea"/>
                <a:cs typeface="+mn-cs"/>
              </a:rPr>
              <a:t>Moral Development and Behavior: Theory, Research, and Social Issues</a:t>
            </a:r>
            <a:r>
              <a:rPr lang="en-US" sz="1200" kern="1200" dirty="0">
                <a:solidFill>
                  <a:schemeClr val="tx1"/>
                </a:solidFill>
                <a:effectLst/>
                <a:latin typeface="+mn-lt"/>
                <a:ea typeface="+mn-ea"/>
                <a:cs typeface="+mn-cs"/>
              </a:rPr>
              <a:t>, ed. T. Lickona (New York: Holt, Rinehart &amp; Winston, 1976), pp. 34–35.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198160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Two individual characteristics—values and personality—play a role in determining whether a person behaves ethically. Each person comes to an organization with a relatively entrenched set of personal </a:t>
            </a:r>
            <a:r>
              <a:rPr lang="en-US" b="1" dirty="0">
                <a:cs typeface="Arial" charset="0"/>
              </a:rPr>
              <a:t>values</a:t>
            </a:r>
            <a:r>
              <a:rPr lang="en-US" dirty="0">
                <a:cs typeface="Arial" charset="0"/>
              </a:rPr>
              <a:t>, which represent basic convictions about what is right and wrong. Our values develop from a young age based on what we see and hear from parents, teachers, friends, and others.</a:t>
            </a:r>
          </a:p>
          <a:p>
            <a:pPr eaLnBrk="1" hangingPunct="1"/>
            <a:endParaRPr lang="en-US" dirty="0">
              <a:cs typeface="Arial" charset="0"/>
            </a:endParaRPr>
          </a:p>
          <a:p>
            <a:pPr eaLnBrk="1" hangingPunct="1"/>
            <a:r>
              <a:rPr lang="en-US" dirty="0">
                <a:cs typeface="Arial" charset="0"/>
              </a:rPr>
              <a:t>Two personality variables have been found to influence an individual’s actions according to his or her beliefs about what is right or wrong: ego strength and locus of control. </a:t>
            </a:r>
            <a:r>
              <a:rPr lang="en-US" b="1" dirty="0">
                <a:cs typeface="Arial" charset="0"/>
              </a:rPr>
              <a:t>Ego strength </a:t>
            </a:r>
            <a:r>
              <a:rPr lang="en-US" dirty="0">
                <a:cs typeface="Arial" charset="0"/>
              </a:rPr>
              <a:t>measures the strength of a person’s convictions. People with high ego strength are likely to resist impulses to act unethically and instead follow their convictions. </a:t>
            </a:r>
            <a:r>
              <a:rPr lang="en-US" b="1" dirty="0">
                <a:cs typeface="Arial" charset="0"/>
              </a:rPr>
              <a:t>Locus of control </a:t>
            </a:r>
            <a:r>
              <a:rPr lang="en-US" dirty="0">
                <a:cs typeface="Arial" charset="0"/>
              </a:rPr>
              <a:t>is the degree to which people believe they control their own</a:t>
            </a:r>
            <a:r>
              <a:rPr lang="en-US" baseline="0" dirty="0">
                <a:cs typeface="Arial" charset="0"/>
              </a:rPr>
              <a:t> </a:t>
            </a:r>
            <a:r>
              <a:rPr lang="en-US" dirty="0">
                <a:cs typeface="Arial" charset="0"/>
              </a:rPr>
              <a:t>fate. People with an </a:t>
            </a:r>
            <a:r>
              <a:rPr lang="en-US" i="1" dirty="0">
                <a:cs typeface="Arial" charset="0"/>
              </a:rPr>
              <a:t>internal </a:t>
            </a:r>
            <a:r>
              <a:rPr lang="en-US" dirty="0">
                <a:cs typeface="Arial" charset="0"/>
              </a:rPr>
              <a:t>locus of control believe they control their own destinies. They’re more likely to take responsibility for consequences and rely on their own internal standards of right and wrong to guide their behavior.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384436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Those structures that minimize ambiguity and uncertainty with formal rules and regulations and those that continuously remind employees of what is ethical are more likely to encourage ethical behavior.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many organizations use goals to guide and motivate employees, those goals can create some unexpected problems. One study found that people who don’t reach set goals are more likely to engage in unethical behavior, even if they do or don’t have economic incentives to do so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organization’s performance appraisal system can also influence ethical behavior. Some systems focus exclusively on outcomes, while others evaluate means as well as ends. When employees are evaluated only on outcomes, they may be pressured to do whatever is necessary to look good on the outcomes and not be concerned with how they got those results.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more that rewards or punishment depend on specific goal outcomes, the more employees are pressured to do whatever they must to reach those goals—perhaps to the point of compromising their ethical standards.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2110579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student who would never consider breaking into an instructor’s office to steal an accounting exam doesn’t think twice about asking a friend who took the same course from the same instructor last semester what questions were on an exam. Similarly, a manager might think nothing about taking home a few office supplies, yet be highly concerned about the possible embezzlement of company funds. These examples illustrate the final factor that influences ethical behavior: the intensity of the ethical issue itself.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3207810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Exhibit 5-5 shows, six characteristics determine issue intensity or how important an ethical issue is to an individual: greatness of harm, consensus of wrong, probability of harm, immediacy of consequences, proximity to victim(s), and concentration of effect.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75876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concept of </a:t>
            </a:r>
            <a:r>
              <a:rPr lang="en-US" i="1" dirty="0">
                <a:cs typeface="Arial" charset="0"/>
              </a:rPr>
              <a:t>social responsibility </a:t>
            </a:r>
            <a:r>
              <a:rPr lang="en-US" dirty="0">
                <a:cs typeface="Arial" charset="0"/>
              </a:rPr>
              <a:t>has been described in different ways. For instance, it’s been called “profit making only,” “going beyond profit making,” “any discretionary corporate activity intended to further social welfare,” and “improving social or environmental conditions.” We can understand it better if we first compare it to two similar concepts: social obligation and social responsiveness. </a:t>
            </a:r>
            <a:r>
              <a:rPr lang="en-US" b="1" dirty="0">
                <a:cs typeface="Arial" charset="0"/>
              </a:rPr>
              <a:t>Social obligation </a:t>
            </a:r>
            <a:r>
              <a:rPr lang="en-US" dirty="0">
                <a:cs typeface="Arial" charset="0"/>
              </a:rPr>
              <a:t>is when a firm engages in social actions because of its obligation to meet certain economic and legal responsibilities. The organization does what it’s obligated</a:t>
            </a:r>
            <a:r>
              <a:rPr lang="en-US" baseline="0" dirty="0">
                <a:cs typeface="Arial" charset="0"/>
              </a:rPr>
              <a:t> </a:t>
            </a:r>
            <a:r>
              <a:rPr lang="en-US" dirty="0">
                <a:cs typeface="Arial" charset="0"/>
              </a:rPr>
              <a:t>to do and nothing more. This idea reflects the </a:t>
            </a:r>
            <a:r>
              <a:rPr lang="en-US" b="1" dirty="0">
                <a:cs typeface="Arial" charset="0"/>
              </a:rPr>
              <a:t>classical view </a:t>
            </a:r>
            <a:r>
              <a:rPr lang="en-US" dirty="0">
                <a:cs typeface="Arial" charset="0"/>
              </a:rPr>
              <a:t>of social responsibility, which says that management’s only social responsibility is to maximize profits. The most outspoken advocate of this approach is economist and Nobel laureate Milton Friedman. He argued that managers’ primary responsibility is to operate the business in the best interests of the stockholders, whose primary concerns are financial.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1100985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Are ethical standards universal? Although some common moral beliefs exist, social and cultural differences between countries are important factors that determine ethical and unethical behavior. </a:t>
            </a:r>
          </a:p>
          <a:p>
            <a:pPr eaLnBrk="1" hangingPunct="1"/>
            <a:endParaRPr lang="en-US" dirty="0">
              <a:cs typeface="Arial" charset="0"/>
            </a:endParaRPr>
          </a:p>
          <a:p>
            <a:pPr eaLnBrk="1" hangingPunct="1"/>
            <a:r>
              <a:rPr lang="en-US" dirty="0">
                <a:cs typeface="Arial" charset="0"/>
              </a:rPr>
              <a:t>In the case of payments to influence foreign officials or politicians, U.S. managers</a:t>
            </a:r>
            <a:r>
              <a:rPr lang="en-US" baseline="0" dirty="0">
                <a:cs typeface="Arial" charset="0"/>
              </a:rPr>
              <a:t> </a:t>
            </a:r>
            <a:r>
              <a:rPr lang="en-US" dirty="0">
                <a:cs typeface="Arial" charset="0"/>
              </a:rPr>
              <a:t>are guided by the Foreign Corrupt Practices Act (FCPA), which makes it illegal to knowingly corrupt a foreign official. However, even this law doesn’t always reduce ethical dilemmas to black and white. In some countries, government bureaucrat salaries are low because custom dictates that they receive small payments from those they serve. Payoffs to these bureaucrats “grease the machinery” and ensure that things get</a:t>
            </a:r>
            <a:r>
              <a:rPr lang="en-US" baseline="0" dirty="0">
                <a:cs typeface="Arial" charset="0"/>
              </a:rPr>
              <a:t> </a:t>
            </a:r>
            <a:r>
              <a:rPr lang="en-US" dirty="0">
                <a:cs typeface="Arial" charset="0"/>
              </a:rPr>
              <a:t>done.</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guide to being ethical in international business is the United Nations Global Compact,</a:t>
            </a:r>
            <a:r>
              <a:rPr lang="en-US" sz="1200" kern="1200" baseline="0" dirty="0">
                <a:solidFill>
                  <a:schemeClr val="tx1"/>
                </a:solidFill>
                <a:effectLst/>
                <a:latin typeface="+mn-lt"/>
                <a:ea typeface="+mn-ea"/>
                <a:cs typeface="+mn-cs"/>
              </a:rPr>
              <a:t> shown in Exhibit 5-6.</a:t>
            </a:r>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1189884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Copyright © 2012 by United Nations Global Compact (www.unglobalcompact.org). Reprinted with permission.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55272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Copyright © 2012 by United Nations Global Compact (www.unglobalcompact.org). Reprinted with permission.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904032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selection process (interviews, tests, background checks, and so forth) should be viewed as an opportunity to learn about an individual’s level of moral development, personal values, ego strength, and locus of control.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shared values can be powerful influences, many organizations are using </a:t>
            </a:r>
            <a:r>
              <a:rPr lang="en-US" sz="1200" b="1" kern="1200" dirty="0">
                <a:solidFill>
                  <a:schemeClr val="tx1"/>
                </a:solidFill>
                <a:effectLst/>
                <a:latin typeface="+mn-lt"/>
                <a:ea typeface="+mn-ea"/>
                <a:cs typeface="+mn-cs"/>
              </a:rPr>
              <a:t>values-based management</a:t>
            </a:r>
            <a:r>
              <a:rPr lang="en-US" sz="1200" kern="1200" dirty="0">
                <a:solidFill>
                  <a:schemeClr val="tx1"/>
                </a:solidFill>
                <a:effectLst/>
                <a:latin typeface="+mn-lt"/>
                <a:ea typeface="+mn-ea"/>
                <a:cs typeface="+mn-cs"/>
              </a:rPr>
              <a:t>, in which the organization’s values guide employees in the way they do their jobs.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strong culture exerts more influence on employees than does a weak one. If a culture is strong and supports high ethical standards, it has a powerful and positive influence on the decision to act ethically or unethically.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987076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Uncertainty about what is and is not ethical can be a problem for employees. A </a:t>
            </a:r>
            <a:r>
              <a:rPr lang="en-US" sz="1200" b="1" kern="1200" dirty="0">
                <a:solidFill>
                  <a:schemeClr val="tx1"/>
                </a:solidFill>
                <a:effectLst/>
                <a:latin typeface="+mn-lt"/>
                <a:ea typeface="+mn-ea"/>
                <a:cs typeface="+mn-cs"/>
              </a:rPr>
              <a:t>code of ethics</a:t>
            </a:r>
            <a:r>
              <a:rPr lang="en-US" sz="1200" kern="1200" dirty="0">
                <a:solidFill>
                  <a:schemeClr val="tx1"/>
                </a:solidFill>
                <a:effectLst/>
                <a:latin typeface="+mn-lt"/>
                <a:ea typeface="+mn-ea"/>
                <a:cs typeface="+mn-cs"/>
              </a:rPr>
              <a:t>, a formal statement of an organization’s values and the ethical rules it expects employees to follow, is a popular choice for reducing that ambiguity. Research shows that 97 percent of organizations with more than 10,000 employees have a written code of ethics.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631690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F. R. David, “An Empirical Study of Codes of Business Ethics: A Strategic Perspective,” paper presented at the 48th Annual Academy of Management Conference, August 1988, Anaheim, California. Used with permission of Fred David.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909967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F. R. David, “An Empirical Study of Codes of Business Ethics: A Strategic Perspective,” paper presented at the 48th Annual Academy of Management Conference, August 1988, Anaheim, California. </a:t>
            </a:r>
            <a:r>
              <a:rPr lang="en-US" sz="1200" kern="1200">
                <a:solidFill>
                  <a:schemeClr val="tx1"/>
                </a:solidFill>
                <a:effectLst/>
                <a:latin typeface="+mn-lt"/>
                <a:ea typeface="+mn-ea"/>
                <a:cs typeface="+mn-cs"/>
              </a:rPr>
              <a:t>Used with permission of Fred David.</a:t>
            </a:r>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2609568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F. R. David, “An Empirical Study of Codes of Business Ethics: A Strategic Perspective,” paper presented at the 48th Annual Academy of Management Conference, August 1988, Anaheim, California. Used with permission of Fred David.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1695818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Unfortunately, codes of ethics may not work as well as we think they should. A survey of employees in U.S. businesses found that 41 percent of those surveyed had observed ethical or legal violations in the previous 12 months, including such things as conflicts of interest, abusive or intimidating behavior, and lying to employees. And 37 percent of those employees didn’t report observed misconduct. Does this mean that codes of ethics shouldn’t be developed? No. However, in doing so, managers should use these suggestions.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1899667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Managers should use the five-step process to guide employees when faced with ethical dilemmas.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81515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other two concepts—social responsiveness and social responsibility—reflect the </a:t>
            </a:r>
            <a:r>
              <a:rPr lang="en-US" sz="1200" b="1" kern="1200" dirty="0">
                <a:solidFill>
                  <a:schemeClr val="tx1"/>
                </a:solidFill>
                <a:effectLst/>
                <a:latin typeface="+mn-lt"/>
                <a:ea typeface="+mn-ea"/>
                <a:cs typeface="+mn-cs"/>
              </a:rPr>
              <a:t>socioeconomic view</a:t>
            </a:r>
            <a:r>
              <a:rPr lang="en-US" sz="1200" kern="1200" dirty="0">
                <a:solidFill>
                  <a:schemeClr val="tx1"/>
                </a:solidFill>
                <a:effectLst/>
                <a:latin typeface="+mn-lt"/>
                <a:ea typeface="+mn-ea"/>
                <a:cs typeface="+mn-cs"/>
              </a:rPr>
              <a:t>, which says that managers’ social responsibilities go beyond making profits to include protecting and improving society’s welfare.</a:t>
            </a:r>
            <a:r>
              <a:rPr lang="en-US" dirty="0">
                <a:cs typeface="Arial" charset="0"/>
              </a:rPr>
              <a:t> This view is based on the belief that corporations are </a:t>
            </a:r>
            <a:r>
              <a:rPr lang="en-US" i="1" dirty="0">
                <a:cs typeface="Arial" charset="0"/>
              </a:rPr>
              <a:t>not </a:t>
            </a:r>
            <a:r>
              <a:rPr lang="en-US" dirty="0">
                <a:cs typeface="Arial" charset="0"/>
              </a:rPr>
              <a:t>independent entities responsible only to stockholders,</a:t>
            </a:r>
            <a:r>
              <a:rPr lang="en-US" baseline="0" dirty="0">
                <a:cs typeface="Arial" charset="0"/>
              </a:rPr>
              <a:t> </a:t>
            </a:r>
            <a:r>
              <a:rPr lang="en-US" dirty="0">
                <a:cs typeface="Arial" charset="0"/>
              </a:rPr>
              <a:t>but have an obligation to the larger society. Organizations around the world have embraced this view as shown by a survey of global executives in which 84 percent said that companies must balance obligations to shareholders with obligations to the public good.</a:t>
            </a:r>
          </a:p>
          <a:p>
            <a:pPr eaLnBrk="1" hangingPunct="1"/>
            <a:endParaRPr lang="en-US" dirty="0">
              <a:cs typeface="Arial" charset="0"/>
            </a:endParaRPr>
          </a:p>
          <a:p>
            <a:pPr eaLnBrk="1" hangingPunct="1"/>
            <a:r>
              <a:rPr lang="en-US" b="1" dirty="0">
                <a:cs typeface="Arial" charset="0"/>
              </a:rPr>
              <a:t>Social responsiveness </a:t>
            </a:r>
            <a:r>
              <a:rPr lang="en-US" dirty="0">
                <a:cs typeface="Arial" charset="0"/>
              </a:rPr>
              <a:t>is when a company engages in social actions in response to some popular social need. Managers are guided by social norms and values and make practical, market-oriented decisions about their actions. For instance, Ford Motor Company became the first automaker to endorse a federal ban on sending text messages while driving.</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A socially </a:t>
            </a:r>
            <a:r>
              <a:rPr lang="en-US" i="1" dirty="0">
                <a:cs typeface="Arial" charset="0"/>
              </a:rPr>
              <a:t>responsible </a:t>
            </a:r>
            <a:r>
              <a:rPr lang="en-US" dirty="0">
                <a:cs typeface="Arial" charset="0"/>
              </a:rPr>
              <a:t>organization goes beyond what it’s obligated to do or chooses to do because of some popular social need and does</a:t>
            </a:r>
            <a:r>
              <a:rPr lang="en-US" baseline="0" dirty="0">
                <a:cs typeface="Arial" charset="0"/>
              </a:rPr>
              <a:t> </a:t>
            </a:r>
            <a:r>
              <a:rPr lang="en-US" dirty="0">
                <a:cs typeface="Arial" charset="0"/>
              </a:rPr>
              <a:t>what it can to help improve society because it’s the right thing to do. We define </a:t>
            </a:r>
            <a:r>
              <a:rPr lang="en-US" b="1" dirty="0">
                <a:cs typeface="Arial" charset="0"/>
              </a:rPr>
              <a:t>social responsibility </a:t>
            </a:r>
            <a:r>
              <a:rPr lang="en-US" dirty="0">
                <a:cs typeface="Arial" charset="0"/>
              </a:rPr>
              <a:t>as a business’s intention, beyond its legal and economic obligations, to do the right things and act in ways that are good for society. A socially responsible organization does what is right because it feels it has an ethical responsibility to do so.</a:t>
            </a: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805261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Doing business ethically requires a commitment from managers at all levels, but especially the top level. Why? Because they’re the ones who uphold the shared values and set the cultural tone. They’re role models in terms of both words and actions, though what they </a:t>
            </a:r>
            <a:r>
              <a:rPr lang="en-US" sz="1200" i="1" kern="1200" dirty="0">
                <a:solidFill>
                  <a:schemeClr val="tx1"/>
                </a:solidFill>
                <a:effectLst/>
                <a:latin typeface="+mn-lt"/>
                <a:ea typeface="+mn-ea"/>
                <a:cs typeface="+mn-cs"/>
              </a:rPr>
              <a:t>do </a:t>
            </a:r>
            <a:r>
              <a:rPr lang="en-US" sz="1200" kern="1200" dirty="0">
                <a:solidFill>
                  <a:schemeClr val="tx1"/>
                </a:solidFill>
                <a:effectLst/>
                <a:latin typeface="+mn-lt"/>
                <a:ea typeface="+mn-ea"/>
                <a:cs typeface="+mn-cs"/>
              </a:rPr>
              <a:t>is far more important than what they </a:t>
            </a:r>
            <a:r>
              <a:rPr lang="en-US" sz="1200" i="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If top managers, for example, take company resources for their personal use, inflate their expense accounts, or give favored treatment to friends, they imply that such behavior is acceptable for all employees.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958234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the stress of unrealistic goals, otherwise ethical employees may feel they have no choice but to do whatever is necessary to meet those goals. Also, goal achievement is usually a key issue in performance appraisal. If performance appraisals focus only on economic goals, ends will begin to justify means. To encourage ethical behavior, both ends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means should be evaluated. For example, a manager’s annual review of employees might include a point-by-point evaluation of how their decisions measured up against the company’s code of ethics as well as how well goals were met.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1228246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Such training programs aren’t without controversy, as the primary concern is whether ethics can be taught. Critics stress that the effort is pointless because people establish their individual value systems when they’re young. Proponents note, however, that several studies have shown that values can be learned after early childhood. In addition, they cite evidence that shows that teaching ethical problem solving can make an actual difference in ethical behaviors; that training has increased individuals’ level of moral development; and that, if nothing else, ethics training increases awareness of ethical issues in business.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670467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fear of being caught can be an important deterrent to unethical behavior. Independent social audits, which evaluate decisions and management practices in terms of the organization’s code of ethics, increase that likelihood. Such audits can be regular evaluations or they can occur randomly with no prior announcement. An effective ethics </a:t>
            </a:r>
            <a:endParaRPr lang="en-US" dirty="0"/>
          </a:p>
          <a:p>
            <a:r>
              <a:rPr lang="en-US" sz="1200" kern="1200" dirty="0">
                <a:solidFill>
                  <a:schemeClr val="tx1"/>
                </a:solidFill>
                <a:effectLst/>
                <a:latin typeface="+mn-lt"/>
                <a:ea typeface="+mn-ea"/>
                <a:cs typeface="+mn-cs"/>
              </a:rPr>
              <a:t>program probably needs both. To maintain integrity, auditors should be responsible to the company’s board of directors and present their findings directly to the board.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1796989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important for managers to assure employees who raise ethical concerns or issues that they will face no personal or career risks. These individuals, often called </a:t>
            </a:r>
            <a:r>
              <a:rPr lang="en-US" sz="1200" b="1" kern="1200" dirty="0">
                <a:solidFill>
                  <a:schemeClr val="tx1"/>
                </a:solidFill>
                <a:effectLst/>
                <a:latin typeface="+mn-lt"/>
                <a:ea typeface="+mn-ea"/>
                <a:cs typeface="+mn-cs"/>
              </a:rPr>
              <a:t>whistle-blowers</a:t>
            </a:r>
            <a:r>
              <a:rPr lang="en-US" sz="1200" kern="1200" dirty="0">
                <a:solidFill>
                  <a:schemeClr val="tx1"/>
                </a:solidFill>
                <a:effectLst/>
                <a:latin typeface="+mn-lt"/>
                <a:ea typeface="+mn-ea"/>
                <a:cs typeface="+mn-cs"/>
              </a:rPr>
              <a:t>, can be a key part of any company’s ethics program.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can employees be protected so they’re willing to step up if they see unethical or illegal things occurring? One way is to set up toll-free ethics hotlines. Another way is to have in place a “procedurally just process,” which means making sure the decision-making process is fair and that employees are treated respectfully about their concerns. Backlash against whistle-blowers can be costly. </a:t>
            </a:r>
            <a:endParaRPr lang="en-US" dirty="0">
              <a:effectLst/>
            </a:endParaRPr>
          </a:p>
          <a:p>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federal legislation offers some legal protection. According to the Sarbanes-Oxley Act, any manager who retaliates against an employee for reporting violations faces a stiff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penalty: a 10-year jail sentence. Antiretaliation protections against whistle-blowers have been strengthened by the more recent Dodd-Frank Wall Street Reform Act. Unfortunately, despite this protection, fewer than two of every three employees felt they would be protected from retaliation, and about the same proportion fear losing their jobs if they do not meet performance targets. </a:t>
            </a:r>
            <a:endParaRPr lang="en-US" dirty="0">
              <a:effectLst/>
            </a:endParaRPr>
          </a:p>
          <a:p>
            <a:endParaRPr lang="en-US" dirty="0">
              <a:effectLst/>
            </a:endParaRPr>
          </a:p>
          <a:p>
            <a:endParaRPr lang="en-US" sz="1200" kern="1200" dirty="0">
              <a:solidFill>
                <a:schemeClr val="tx1"/>
              </a:solidFill>
              <a:effectLst/>
              <a:latin typeface="+mn-lt"/>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271889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Even after public outrage over the Enron-era misdeeds, irresponsible and unethical practices by managers in all kinds of organizations haven’t gone away. One survey reported that among 5,000 employees: 45 percent admitted to falling asleep at work; 22 percent said they spread a rumor about a coworker; 18 percent said they snooped after hours; and 2 percent said they took credit for someone else’s work.</a:t>
            </a:r>
          </a:p>
          <a:p>
            <a:pPr eaLnBrk="1" hangingPunct="1"/>
            <a:endParaRPr lang="en-US" dirty="0">
              <a:cs typeface="Arial" charset="0"/>
            </a:endParaRPr>
          </a:p>
          <a:p>
            <a:pPr eaLnBrk="1" hangingPunct="1"/>
            <a:r>
              <a:rPr lang="en-US" dirty="0">
                <a:cs typeface="Arial" charset="0"/>
              </a:rPr>
              <a:t>Unfortunately, it’s not just at work that we see such behaviors. Studies conducted by the Center for Academic Integrity showed</a:t>
            </a:r>
            <a:r>
              <a:rPr lang="en-US" baseline="0" dirty="0">
                <a:cs typeface="Arial" charset="0"/>
              </a:rPr>
              <a:t> </a:t>
            </a:r>
            <a:r>
              <a:rPr lang="en-US" dirty="0">
                <a:cs typeface="Arial" charset="0"/>
              </a:rPr>
              <a:t>that 26 percent of college and university business majors admitted to “serious cheating” on exams and 54 percent admitted to cheating on written assignments. But business students weren’t the worst cheaters—that distinction belonged to journalism majors, of whom 27 percent said they had cheated.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446828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Managers must provide ethical leadership. As we said earlier, what managers </a:t>
            </a:r>
            <a:r>
              <a:rPr lang="en-US" sz="1200" i="1" kern="1200" dirty="0">
                <a:solidFill>
                  <a:schemeClr val="tx1"/>
                </a:solidFill>
                <a:effectLst/>
                <a:latin typeface="+mn-lt"/>
                <a:ea typeface="+mn-ea"/>
                <a:cs typeface="+mn-cs"/>
              </a:rPr>
              <a:t>do </a:t>
            </a:r>
            <a:r>
              <a:rPr lang="en-US" sz="1200" kern="1200" dirty="0">
                <a:solidFill>
                  <a:schemeClr val="tx1"/>
                </a:solidFill>
                <a:effectLst/>
                <a:latin typeface="+mn-lt"/>
                <a:ea typeface="+mn-ea"/>
                <a:cs typeface="+mn-cs"/>
              </a:rPr>
              <a:t>has a strong influence on employees’ decisions whether to behave ethically. When managers cheat, lie, steal, manipulate, take advantage of situations or people, or treat others unfairly, what kind of signal are they sending to employees (or other stakeholders)? Probably not the one they want to send. Exhibit 5-9 gives some suggestions on how managers can provide ethical leadership.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1479990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1950852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entrepreneurs want to make the world a better place and have a driving passion to make that happen. For example, Microsoft Corporation announced that it would donate $1 billion in cloud services to nonprofits and university researchers. Microsoft’s goal is to provide the same computing tools that have allowed business firms to become more agile and tackle substantial technical challenges. Also, social entrepreneurs use creativity and ingenuity to solve problems. For instance, Seattle-based PATH (Program for Appropriate Technology in Health) is an international nonprofit organization that uses low-cost technology to provide needed health-care solutions for poor, developing countries.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Corporate philanthropy can be an effective way for companies to address societal problems. For instance, the breast cancer “pink” campaign and the global AIDS Red campaign (started by Bono) are ways that companies support social causes.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25567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03673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Arial" pitchFamily="34" charset="0"/>
              </a:rPr>
              <a:t>Other than meeting their social obligations (which they </a:t>
            </a:r>
            <a:r>
              <a:rPr lang="en-US" sz="1200" i="1" kern="1200" dirty="0">
                <a:solidFill>
                  <a:schemeClr val="tx1"/>
                </a:solidFill>
                <a:effectLst/>
                <a:latin typeface="+mn-lt"/>
                <a:ea typeface="+mn-ea"/>
                <a:cs typeface="Arial" pitchFamily="34" charset="0"/>
              </a:rPr>
              <a:t>must </a:t>
            </a:r>
            <a:r>
              <a:rPr lang="en-US" sz="1200" kern="1200" dirty="0">
                <a:solidFill>
                  <a:schemeClr val="tx1"/>
                </a:solidFill>
                <a:effectLst/>
                <a:latin typeface="+mn-lt"/>
                <a:ea typeface="+mn-ea"/>
                <a:cs typeface="Arial" pitchFamily="34" charset="0"/>
              </a:rPr>
              <a:t>do), should organizations be socially involved? One way to look at this question is by examining arguments for and against social involvement. Several points are outlined in Exhibit 5-1.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6257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24999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Until the late 1960s, few people (and organizations) paid attention to the environmental consequences of their decisions and actions. However,</a:t>
            </a:r>
            <a:r>
              <a:rPr lang="en-US" baseline="0" dirty="0">
                <a:cs typeface="Arial" charset="0"/>
              </a:rPr>
              <a:t> </a:t>
            </a:r>
            <a:r>
              <a:rPr lang="en-US" dirty="0">
                <a:cs typeface="Arial" charset="0"/>
              </a:rPr>
              <a:t>a number of environmental disasters brought a new spirit of environmentalism to individuals, groups, and organizations. Increasingly, managers have begun to consider the impact of their organization on the natural environment, which we call </a:t>
            </a:r>
            <a:r>
              <a:rPr lang="en-US" b="1" dirty="0">
                <a:cs typeface="Arial" charset="0"/>
              </a:rPr>
              <a:t>green</a:t>
            </a:r>
            <a:r>
              <a:rPr lang="en-US" b="1" baseline="0" dirty="0">
                <a:cs typeface="Arial" charset="0"/>
              </a:rPr>
              <a:t> </a:t>
            </a:r>
            <a:r>
              <a:rPr lang="en-US" b="1" dirty="0">
                <a:cs typeface="Arial" charset="0"/>
              </a:rPr>
              <a:t>management.</a:t>
            </a:r>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79180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Managers and organizations can do many things to protect and preserve the natural environment. Some do no more than what is required by law; that is, they fulfill their social obligation. The first approach, the </a:t>
            </a:r>
            <a:r>
              <a:rPr lang="en-US" i="1" dirty="0">
                <a:cs typeface="Arial" charset="0"/>
              </a:rPr>
              <a:t>legal (or light green) approach, </a:t>
            </a:r>
            <a:r>
              <a:rPr lang="en-US" dirty="0">
                <a:cs typeface="Arial" charset="0"/>
              </a:rPr>
              <a:t>is simply doing what is required legally. In this approach, which illustrates social obligation, organizations exhibit little environmental sensitivity. They obey laws, rules, and regulations without legal challenge and that’s the extent of their being green.</a:t>
            </a:r>
          </a:p>
          <a:p>
            <a:pPr eaLnBrk="1" hangingPunct="1"/>
            <a:endParaRPr lang="en-US" dirty="0">
              <a:cs typeface="Arial" charset="0"/>
            </a:endParaRPr>
          </a:p>
          <a:p>
            <a:pPr eaLnBrk="1" hangingPunct="1"/>
            <a:r>
              <a:rPr lang="en-US" dirty="0">
                <a:cs typeface="Arial" charset="0"/>
              </a:rPr>
              <a:t>As an organization becomes more sensitive to environmental issues, it may adopt the </a:t>
            </a:r>
            <a:r>
              <a:rPr lang="en-US" i="1" dirty="0">
                <a:cs typeface="Arial" charset="0"/>
              </a:rPr>
              <a:t>market approach </a:t>
            </a:r>
            <a:r>
              <a:rPr lang="en-US" dirty="0">
                <a:cs typeface="Arial" charset="0"/>
              </a:rPr>
              <a:t>and respond to environmental</a:t>
            </a:r>
            <a:r>
              <a:rPr lang="en-US" baseline="0" dirty="0">
                <a:cs typeface="Arial" charset="0"/>
              </a:rPr>
              <a:t> </a:t>
            </a:r>
            <a:r>
              <a:rPr lang="en-US" dirty="0">
                <a:cs typeface="Arial" charset="0"/>
              </a:rPr>
              <a:t>preferences of customers. Whatever customers demand in terms of environmentally friendly products will be what the organization</a:t>
            </a:r>
            <a:r>
              <a:rPr lang="en-US" baseline="0" dirty="0">
                <a:cs typeface="Arial" charset="0"/>
              </a:rPr>
              <a:t> </a:t>
            </a:r>
            <a:r>
              <a:rPr lang="en-US" dirty="0">
                <a:cs typeface="Arial" charset="0"/>
              </a:rPr>
              <a:t>provides.</a:t>
            </a:r>
          </a:p>
          <a:p>
            <a:pPr eaLnBrk="1" hangingPunct="1"/>
            <a:endParaRPr lang="en-US" dirty="0">
              <a:cs typeface="Arial" charset="0"/>
            </a:endParaRPr>
          </a:p>
          <a:p>
            <a:pPr eaLnBrk="1" hangingPunct="1"/>
            <a:r>
              <a:rPr lang="en-US" dirty="0">
                <a:cs typeface="Arial" charset="0"/>
              </a:rPr>
              <a:t>In the </a:t>
            </a:r>
            <a:r>
              <a:rPr lang="en-US" i="1" dirty="0">
                <a:cs typeface="Arial" charset="0"/>
              </a:rPr>
              <a:t>stakeholder approach</a:t>
            </a:r>
            <a:r>
              <a:rPr lang="en-US" dirty="0">
                <a:cs typeface="Arial" charset="0"/>
              </a:rPr>
              <a:t>, an organization works to meet the environmental demands of multiple stakeholders such as employees, suppliers, or community. </a:t>
            </a:r>
          </a:p>
          <a:p>
            <a:pPr eaLnBrk="1" hangingPunct="1"/>
            <a:endParaRPr lang="en-US" dirty="0">
              <a:cs typeface="Arial" charset="0"/>
            </a:endParaRPr>
          </a:p>
          <a:p>
            <a:pPr eaLnBrk="1" hangingPunct="1"/>
            <a:r>
              <a:rPr lang="en-US" dirty="0">
                <a:cs typeface="Arial" charset="0"/>
              </a:rPr>
              <a:t>Finally, if an organization pursues an </a:t>
            </a:r>
            <a:r>
              <a:rPr lang="en-US" i="1" dirty="0">
                <a:cs typeface="Arial" charset="0"/>
              </a:rPr>
              <a:t>activist </a:t>
            </a:r>
            <a:r>
              <a:rPr lang="en-US" dirty="0">
                <a:cs typeface="Arial" charset="0"/>
              </a:rPr>
              <a:t>(</a:t>
            </a:r>
            <a:r>
              <a:rPr lang="en-US" i="1" dirty="0">
                <a:cs typeface="Arial" charset="0"/>
              </a:rPr>
              <a:t>or dark green</a:t>
            </a:r>
            <a:r>
              <a:rPr lang="en-US" dirty="0">
                <a:cs typeface="Arial" charset="0"/>
              </a:rPr>
              <a:t>) </a:t>
            </a:r>
            <a:r>
              <a:rPr lang="en-US" i="1" dirty="0">
                <a:cs typeface="Arial" charset="0"/>
              </a:rPr>
              <a:t>approach</a:t>
            </a:r>
            <a:r>
              <a:rPr lang="en-US" dirty="0">
                <a:cs typeface="Arial" charset="0"/>
              </a:rPr>
              <a:t>, it looks for ways to protect the earth’s natural resources. The activist approach reflects the highest degree of environmental sensitivity and illustrates social responsibility.</a:t>
            </a:r>
          </a:p>
          <a:p>
            <a:pPr eaLnBrk="1" hangingPunct="1"/>
            <a:endParaRPr lang="en-US" dirty="0">
              <a:cs typeface="Arial" charset="0"/>
            </a:endParaRPr>
          </a:p>
          <a:p>
            <a:pPr eaLnBrk="1" hangingPunct="1"/>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78965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Based on R. E. Freeman, J. Pierce, and R. Dodd, </a:t>
            </a:r>
            <a:r>
              <a:rPr lang="en-US" sz="1200" i="1" kern="1200" dirty="0">
                <a:solidFill>
                  <a:schemeClr val="tx1"/>
                </a:solidFill>
                <a:effectLst/>
                <a:latin typeface="+mn-lt"/>
                <a:ea typeface="+mn-ea"/>
                <a:cs typeface="+mn-cs"/>
              </a:rPr>
              <a:t>Shades of Green: Business Ethics and the Environment </a:t>
            </a:r>
            <a:r>
              <a:rPr lang="en-US" sz="1200" kern="1200" dirty="0">
                <a:solidFill>
                  <a:schemeClr val="tx1"/>
                </a:solidFill>
                <a:effectLst/>
                <a:latin typeface="+mn-lt"/>
                <a:ea typeface="+mn-ea"/>
                <a:cs typeface="+mn-cs"/>
              </a:rPr>
              <a:t>(New York: Oxford University Press, 1995).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1542341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BDF791E7-750C-8341-AAFB-569D9EBD860C}" type="datetime1">
              <a:rPr lang="en-US" smtClean="0"/>
              <a:pPr/>
              <a:t>10/27/2020</a:t>
            </a:fld>
            <a:endParaRPr lang="en-US" dirty="0"/>
          </a:p>
        </p:txBody>
      </p:sp>
      <p:pic>
        <p:nvPicPr>
          <p:cNvPr id="8" name="Picture 7"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10/27/2020</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pic>
        <p:nvPicPr>
          <p:cNvPr id="7" name="Picture 6"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10/27/2020</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142995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F71CB5E4-2482-7B44-B2CD-545334C269B9}" type="datetime1">
              <a:rPr lang="en-US" smtClean="0"/>
              <a:pPr/>
              <a:t>10/27/2020</a:t>
            </a:fld>
            <a:endParaRPr lang="en-US" dirty="0"/>
          </a:p>
        </p:txBody>
      </p:sp>
      <p:sp>
        <p:nvSpPr>
          <p:cNvPr id="5" name="Picture Placeholder 4">
            <a:extLst>
              <a:ext uri="{FF2B5EF4-FFF2-40B4-BE49-F238E27FC236}">
                <a16:creationId xmlns:a16="http://schemas.microsoft.com/office/drawing/2014/main" id="{9ED7A28E-C3DC-4648-B997-9C4AE1D21308}"/>
              </a:ext>
            </a:extLst>
          </p:cNvPr>
          <p:cNvSpPr>
            <a:spLocks noGrp="1"/>
          </p:cNvSpPr>
          <p:nvPr>
            <p:ph type="pic" sz="quarter" idx="14"/>
          </p:nvPr>
        </p:nvSpPr>
        <p:spPr>
          <a:xfrm>
            <a:off x="1295400" y="2438400"/>
            <a:ext cx="4419600" cy="1219200"/>
          </a:xfrm>
        </p:spPr>
        <p:txBody>
          <a:bodyPr/>
          <a:lstStyle>
            <a:lvl1pPr marL="0" indent="0">
              <a:buNone/>
              <a:defRPr/>
            </a:lvl1pPr>
          </a:lstStyle>
          <a:p>
            <a:endParaRPr lang="en-US" dirty="0"/>
          </a:p>
        </p:txBody>
      </p:sp>
      <p:sp>
        <p:nvSpPr>
          <p:cNvPr id="9" name="Content Placeholder 8">
            <a:extLst>
              <a:ext uri="{FF2B5EF4-FFF2-40B4-BE49-F238E27FC236}">
                <a16:creationId xmlns:a16="http://schemas.microsoft.com/office/drawing/2014/main" id="{6EB999D6-C4D0-419F-B846-D2E0897AE43B}"/>
              </a:ext>
            </a:extLst>
          </p:cNvPr>
          <p:cNvSpPr>
            <a:spLocks noGrp="1"/>
          </p:cNvSpPr>
          <p:nvPr>
            <p:ph sz="quarter" idx="15"/>
          </p:nvPr>
        </p:nvSpPr>
        <p:spPr>
          <a:xfrm>
            <a:off x="1219200" y="5105400"/>
            <a:ext cx="54102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200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42FB9264-E59D-4043-9483-B863A08BF7FA}" type="datetime1">
              <a:rPr lang="en-US" smtClean="0"/>
              <a:pPr/>
              <a:t>10/27/2020</a:t>
            </a:fld>
            <a:endParaRPr lang="en-US" dirty="0"/>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2C3A0B96-8BDC-3940-87A4-7335ADF41F82}" type="datetime1">
              <a:rPr lang="en-US" smtClean="0"/>
              <a:pPr/>
              <a:t>10/27/2020</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10/27/2020</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309878BC-7C7D-8B4D-8C72-5012D25A75FF}" type="datetime1">
              <a:rPr lang="en-US" smtClean="0"/>
              <a:pPr/>
              <a:t>10/27/2020</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F71CB5E4-2482-7B44-B2CD-545334C269B9}" type="datetime1">
              <a:rPr lang="en-US" smtClean="0"/>
              <a:pPr/>
              <a:t>10/27/2020</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2233C098-7E69-2F4E-8219-6B630AF7AB62}" type="datetime1">
              <a:rPr lang="en-US" smtClean="0"/>
              <a:pPr/>
              <a:t>10/27/2020</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3" name="Date Placeholder 2"/>
          <p:cNvSpPr>
            <a:spLocks noGrp="1"/>
          </p:cNvSpPr>
          <p:nvPr>
            <p:ph type="dt" sz="half" idx="10"/>
          </p:nvPr>
        </p:nvSpPr>
        <p:spPr/>
        <p:txBody>
          <a:bodyPr/>
          <a:lstStyle/>
          <a:p>
            <a:fld id="{FAA56894-5F48-BC43-8C04-BBB42A2EF5DA}" type="datetime1">
              <a:rPr lang="en-US" smtClean="0"/>
              <a:pPr/>
              <a:t>10/27/2020</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t>Copyright © 2018 Pearson Education, Inc.</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10/27/2020</a:t>
            </a:fld>
            <a:endParaRPr lang="en-US" dirty="0"/>
          </a:p>
        </p:txBody>
      </p:sp>
      <p:pic>
        <p:nvPicPr>
          <p:cNvPr id="7" name="Picture 6" descr="Pearson Logo"/>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transparency.org/cpi2014"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www.oecd.org/corruption/oecdantibriberyconvention.ht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telegraph.co.uk/finance/economics/11880921/Made-in-Germany-lies-in-the-gutter-after-Volkswagen-caught-cheating.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p:txBody>
          <a:bodyPr/>
          <a:lstStyle/>
          <a:p>
            <a:r>
              <a:rPr lang="en-US" dirty="0"/>
              <a:t>15</a:t>
            </a:r>
            <a:r>
              <a:rPr lang="en-US" baseline="30000" dirty="0"/>
              <a:t>th</a:t>
            </a:r>
            <a:r>
              <a:rPr lang="en-US" dirty="0"/>
              <a:t> Edition, Global Edition</a:t>
            </a:r>
          </a:p>
        </p:txBody>
      </p:sp>
      <p:sp>
        <p:nvSpPr>
          <p:cNvPr id="3" name="Text Placeholder 2"/>
          <p:cNvSpPr>
            <a:spLocks noGrp="1"/>
          </p:cNvSpPr>
          <p:nvPr>
            <p:ph type="body" sz="quarter" idx="14"/>
          </p:nvPr>
        </p:nvSpPr>
        <p:spPr/>
        <p:txBody>
          <a:bodyPr/>
          <a:lstStyle/>
          <a:p>
            <a:r>
              <a:rPr lang="en-US" dirty="0" err="1"/>
              <a:t>Capítulo</a:t>
            </a:r>
            <a:r>
              <a:rPr lang="en-US" dirty="0"/>
              <a:t> 6</a:t>
            </a:r>
          </a:p>
        </p:txBody>
      </p:sp>
      <p:sp>
        <p:nvSpPr>
          <p:cNvPr id="4" name="Text Placeholder 3"/>
          <p:cNvSpPr>
            <a:spLocks noGrp="1"/>
          </p:cNvSpPr>
          <p:nvPr>
            <p:ph type="body" sz="quarter" idx="15"/>
          </p:nvPr>
        </p:nvSpPr>
        <p:spPr>
          <a:xfrm>
            <a:off x="5029200" y="3200400"/>
            <a:ext cx="3810000" cy="2925763"/>
          </a:xfrm>
        </p:spPr>
        <p:txBody>
          <a:bodyPr/>
          <a:lstStyle/>
          <a:p>
            <a:r>
              <a:rPr lang="en-US" dirty="0" err="1"/>
              <a:t>Responsabilidade</a:t>
            </a:r>
            <a:r>
              <a:rPr lang="en-US" dirty="0"/>
              <a:t> Social e </a:t>
            </a:r>
            <a:r>
              <a:rPr lang="en-US" dirty="0" err="1"/>
              <a:t>Ética</a:t>
            </a:r>
            <a:endParaRPr lang="en-US" dirty="0"/>
          </a:p>
        </p:txBody>
      </p:sp>
      <p:sp>
        <p:nvSpPr>
          <p:cNvPr id="6" name="Text Placeholder 5"/>
          <p:cNvSpPr>
            <a:spLocks noGrp="1"/>
          </p:cNvSpPr>
          <p:nvPr>
            <p:ph type="body" sz="quarter" idx="4294967295"/>
          </p:nvPr>
        </p:nvSpPr>
        <p:spPr>
          <a:xfrm>
            <a:off x="2889504" y="6428232"/>
            <a:ext cx="5870448" cy="274320"/>
          </a:xfrm>
          <a:solidFill>
            <a:schemeClr val="bg1"/>
          </a:solidFill>
        </p:spPr>
        <p:txBody>
          <a:bodyPr/>
          <a:lstStyle/>
          <a:p>
            <a:pPr marL="0" indent="0">
              <a:buNone/>
              <a:defRPr/>
            </a:pPr>
            <a:r>
              <a:rPr lang="en-US" altLang="en-US" sz="1200" dirty="0">
                <a:latin typeface="Verdana" pitchFamily="34" charset="0"/>
                <a:ea typeface="Verdana" pitchFamily="34" charset="0"/>
                <a:cs typeface="Verdana" pitchFamily="34" charset="0"/>
              </a:rPr>
              <a:t>Copyright © 2018 Pearson Education, Ltd. All Rights Reserved</a:t>
            </a:r>
          </a:p>
        </p:txBody>
      </p:sp>
      <p:pic>
        <p:nvPicPr>
          <p:cNvPr id="7" name="Picture 6">
            <a:extLst>
              <a:ext uri="{FF2B5EF4-FFF2-40B4-BE49-F238E27FC236}">
                <a16:creationId xmlns:a16="http://schemas.microsoft.com/office/drawing/2014/main" id="{C1DDE6F6-FD26-4F11-9663-282CA3225263}"/>
              </a:ext>
            </a:extLst>
          </p:cNvPr>
          <p:cNvPicPr>
            <a:picLocks noChangeAspect="1"/>
          </p:cNvPicPr>
          <p:nvPr/>
        </p:nvPicPr>
        <p:blipFill>
          <a:blip r:embed="rId2"/>
          <a:stretch>
            <a:fillRect/>
          </a:stretch>
        </p:blipFill>
        <p:spPr>
          <a:xfrm>
            <a:off x="685800" y="1295400"/>
            <a:ext cx="3738704" cy="4814997"/>
          </a:xfrm>
          <a:prstGeom prst="rect">
            <a:avLst/>
          </a:prstGeom>
        </p:spPr>
      </p:pic>
    </p:spTree>
    <p:extLst>
      <p:ext uri="{BB962C8B-B14F-4D97-AF65-F5344CB8AC3E}">
        <p14:creationId xmlns:p14="http://schemas.microsoft.com/office/powerpoint/2010/main" val="288760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Nível</a:t>
            </a:r>
            <a:r>
              <a:rPr lang="en-US" dirty="0"/>
              <a:t> de </a:t>
            </a:r>
            <a:r>
              <a:rPr lang="en-US" dirty="0" err="1"/>
              <a:t>preocupações</a:t>
            </a:r>
            <a:r>
              <a:rPr lang="en-US" dirty="0"/>
              <a:t> </a:t>
            </a:r>
            <a:r>
              <a:rPr lang="en-US" dirty="0" err="1"/>
              <a:t>ambientais</a:t>
            </a:r>
            <a:endParaRPr lang="en-US" dirty="0"/>
          </a:p>
        </p:txBody>
      </p:sp>
      <p:sp>
        <p:nvSpPr>
          <p:cNvPr id="5" name="Rectangle 3"/>
          <p:cNvSpPr txBox="1">
            <a:spLocks/>
          </p:cNvSpPr>
          <p:nvPr/>
        </p:nvSpPr>
        <p:spPr bwMode="auto">
          <a:xfrm>
            <a:off x="457200" y="1524000"/>
            <a:ext cx="8229600" cy="4724400"/>
          </a:xfrm>
          <a:prstGeom prst="rect">
            <a:avLst/>
          </a:prstGeom>
          <a:noFill/>
          <a:ln w="9525">
            <a:noFill/>
            <a:miter lim="800000"/>
            <a:headEnd/>
            <a:tailEnd/>
          </a:ln>
        </p:spPr>
        <p:txBody>
          <a:bodyPr/>
          <a:lstStyle/>
          <a:p>
            <a:pPr marL="342900" indent="-342900" algn="just" eaLnBrk="0" hangingPunct="0">
              <a:spcBef>
                <a:spcPts val="1200"/>
              </a:spcBef>
              <a:spcAft>
                <a:spcPts val="1200"/>
              </a:spcAft>
              <a:buFont typeface="Arial" charset="0"/>
              <a:buChar char="•"/>
            </a:pPr>
            <a:r>
              <a:rPr lang="pt-PT" sz="2000" b="1" dirty="0"/>
              <a:t>Perspectiva legal (verde claro) – </a:t>
            </a:r>
            <a:r>
              <a:rPr lang="pt-PT" sz="2000" dirty="0"/>
              <a:t>as organizações limitam-se a cumprir as leis atualmente existentes.</a:t>
            </a:r>
          </a:p>
          <a:p>
            <a:pPr marL="342900" indent="-342900" algn="just" eaLnBrk="0" hangingPunct="0">
              <a:spcBef>
                <a:spcPts val="1200"/>
              </a:spcBef>
              <a:spcAft>
                <a:spcPts val="1200"/>
              </a:spcAft>
              <a:buFont typeface="Arial" charset="0"/>
              <a:buChar char="•"/>
            </a:pPr>
            <a:r>
              <a:rPr lang="pt-PT" sz="2000" b="1" dirty="0" err="1"/>
              <a:t>Perspectiva</a:t>
            </a:r>
            <a:r>
              <a:rPr lang="pt-PT" sz="2000" b="1" dirty="0"/>
              <a:t> de mercado – </a:t>
            </a:r>
            <a:r>
              <a:rPr lang="pt-PT" sz="2000" dirty="0"/>
              <a:t>as organizações respondem às preferências dos seus clientes, por produtos amigos do ambiente</a:t>
            </a:r>
            <a:r>
              <a:rPr lang="en-US" sz="2000" dirty="0"/>
              <a:t>.</a:t>
            </a:r>
          </a:p>
          <a:p>
            <a:pPr marL="342900" indent="-342900" algn="just" eaLnBrk="0" hangingPunct="0">
              <a:spcBef>
                <a:spcPts val="1200"/>
              </a:spcBef>
              <a:spcAft>
                <a:spcPts val="1200"/>
              </a:spcAft>
              <a:buFont typeface="Arial" charset="0"/>
              <a:buChar char="•"/>
            </a:pPr>
            <a:r>
              <a:rPr lang="pt-PT" sz="2000" b="1" dirty="0" err="1"/>
              <a:t>Perspectiva</a:t>
            </a:r>
            <a:r>
              <a:rPr lang="pt-PT" sz="2000" b="1" dirty="0"/>
              <a:t> dos </a:t>
            </a:r>
            <a:r>
              <a:rPr lang="pt-PT" sz="2000" b="1" i="1" dirty="0" err="1"/>
              <a:t>Stakeholders</a:t>
            </a:r>
            <a:r>
              <a:rPr lang="pt-PT" sz="2000" b="1" dirty="0"/>
              <a:t> – </a:t>
            </a:r>
            <a:r>
              <a:rPr lang="pt-PT" sz="2000" dirty="0"/>
              <a:t>as organizações procuram dar resposta às necessidades dos seus </a:t>
            </a:r>
            <a:r>
              <a:rPr lang="pt-PT" sz="2000" i="1" dirty="0" err="1"/>
              <a:t>stakeholders</a:t>
            </a:r>
            <a:r>
              <a:rPr lang="pt-PT" sz="2000" dirty="0"/>
              <a:t> — empregados, fornecedores, e a comunidade.</a:t>
            </a:r>
          </a:p>
          <a:p>
            <a:pPr marL="342900" indent="-342900" algn="just" eaLnBrk="0" hangingPunct="0">
              <a:spcBef>
                <a:spcPts val="1200"/>
              </a:spcBef>
              <a:spcAft>
                <a:spcPts val="1200"/>
              </a:spcAft>
              <a:buFont typeface="Arial" charset="0"/>
              <a:buChar char="•"/>
            </a:pPr>
            <a:r>
              <a:rPr lang="pt-PT" sz="2000" b="1" dirty="0" err="1"/>
              <a:t>Perspectiva</a:t>
            </a:r>
            <a:r>
              <a:rPr lang="pt-PT" sz="2000" b="1" dirty="0"/>
              <a:t> Ativista (verde escuro) – </a:t>
            </a:r>
            <a:r>
              <a:rPr lang="pt-PT" sz="2000" dirty="0"/>
              <a:t>as organizações procuram modos de respeitar e proteger o ambiente e atuar de modo socialmente responsável.</a:t>
            </a:r>
          </a:p>
          <a:p>
            <a:pPr marL="342900" indent="-342900" algn="just" eaLnBrk="0" hangingPunct="0">
              <a:spcBef>
                <a:spcPct val="20000"/>
              </a:spcBef>
              <a:buFont typeface="Arial" charset="0"/>
              <a:buChar char="•"/>
            </a:pPr>
            <a:endParaRPr lang="en-US" sz="2400" dirty="0"/>
          </a:p>
        </p:txBody>
      </p:sp>
    </p:spTree>
    <p:extLst>
      <p:ext uri="{BB962C8B-B14F-4D97-AF65-F5344CB8AC3E}">
        <p14:creationId xmlns:p14="http://schemas.microsoft.com/office/powerpoint/2010/main" val="5192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Figura</a:t>
            </a:r>
            <a:r>
              <a:rPr lang="en-US" dirty="0"/>
              <a:t> 5-2</a:t>
            </a:r>
            <a:br>
              <a:rPr lang="en-US" dirty="0"/>
            </a:br>
            <a:r>
              <a:rPr lang="en-US" dirty="0" err="1"/>
              <a:t>Nível</a:t>
            </a:r>
            <a:r>
              <a:rPr lang="en-US" dirty="0"/>
              <a:t> de </a:t>
            </a:r>
            <a:r>
              <a:rPr lang="en-US" dirty="0" err="1"/>
              <a:t>preocupações</a:t>
            </a:r>
            <a:r>
              <a:rPr lang="en-US" dirty="0"/>
              <a:t> </a:t>
            </a:r>
            <a:r>
              <a:rPr lang="en-US" dirty="0" err="1"/>
              <a:t>ambientais</a:t>
            </a:r>
            <a:endParaRPr lang="en-US" dirty="0"/>
          </a:p>
        </p:txBody>
      </p:sp>
      <p:pic>
        <p:nvPicPr>
          <p:cNvPr id="7" name="Picture 6" descr="Environmental sensitivity graduates from low to high for the following green approaches:&#10;• Legal Approach&#10;• Market Approach&#10;• Stakeholder Approach&#10;• Activist Approach."/>
          <p:cNvPicPr>
            <a:picLocks noChangeAspect="1"/>
          </p:cNvPicPr>
          <p:nvPr/>
        </p:nvPicPr>
        <p:blipFill>
          <a:blip r:embed="rId3" cstate="print"/>
          <a:stretch>
            <a:fillRect/>
          </a:stretch>
        </p:blipFill>
        <p:spPr>
          <a:xfrm>
            <a:off x="175500" y="1708574"/>
            <a:ext cx="8793000" cy="2993910"/>
          </a:xfrm>
          <a:prstGeom prst="rect">
            <a:avLst/>
          </a:prstGeom>
        </p:spPr>
      </p:pic>
    </p:spTree>
    <p:extLst>
      <p:ext uri="{BB962C8B-B14F-4D97-AF65-F5344CB8AC3E}">
        <p14:creationId xmlns:p14="http://schemas.microsoft.com/office/powerpoint/2010/main" val="6308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Avaliação</a:t>
            </a:r>
            <a:r>
              <a:rPr lang="en-US" dirty="0"/>
              <a:t> das </a:t>
            </a:r>
            <a:r>
              <a:rPr lang="en-US" dirty="0" err="1"/>
              <a:t>preocupações</a:t>
            </a:r>
            <a:r>
              <a:rPr lang="en-US" dirty="0"/>
              <a:t> </a:t>
            </a:r>
            <a:r>
              <a:rPr lang="en-US" dirty="0" err="1"/>
              <a:t>ambientais</a:t>
            </a:r>
            <a:endParaRPr lang="en-US" dirty="0"/>
          </a:p>
        </p:txBody>
      </p:sp>
      <p:sp>
        <p:nvSpPr>
          <p:cNvPr id="3" name="Content Placeholder 2"/>
          <p:cNvSpPr>
            <a:spLocks noGrp="1"/>
          </p:cNvSpPr>
          <p:nvPr>
            <p:ph idx="1"/>
          </p:nvPr>
        </p:nvSpPr>
        <p:spPr/>
        <p:txBody>
          <a:bodyPr/>
          <a:lstStyle/>
          <a:p>
            <a:r>
              <a:rPr lang="en-US" sz="2400" dirty="0" err="1"/>
              <a:t>Relatórios</a:t>
            </a:r>
            <a:r>
              <a:rPr lang="en-US" sz="2400" dirty="0"/>
              <a:t> de </a:t>
            </a:r>
            <a:r>
              <a:rPr lang="en-US" sz="2400" dirty="0" err="1"/>
              <a:t>sustentabilidade</a:t>
            </a:r>
            <a:r>
              <a:rPr lang="en-US" sz="2400" dirty="0"/>
              <a:t> </a:t>
            </a:r>
          </a:p>
          <a:p>
            <a:r>
              <a:rPr lang="en-US" sz="2400" dirty="0"/>
              <a:t>ISO 9000 (</a:t>
            </a:r>
            <a:r>
              <a:rPr lang="en-US" sz="2400" dirty="0" err="1"/>
              <a:t>gestão</a:t>
            </a:r>
            <a:r>
              <a:rPr lang="en-US" sz="2400" dirty="0"/>
              <a:t> da </a:t>
            </a:r>
            <a:r>
              <a:rPr lang="en-US" sz="2400" dirty="0" err="1"/>
              <a:t>qualidade</a:t>
            </a:r>
            <a:r>
              <a:rPr lang="en-US" sz="2400" dirty="0"/>
              <a:t>) e ISO 14000 (</a:t>
            </a:r>
            <a:r>
              <a:rPr lang="en-US" sz="2400" dirty="0" err="1"/>
              <a:t>gestão</a:t>
            </a:r>
            <a:r>
              <a:rPr lang="en-US" sz="2400" dirty="0"/>
              <a:t> </a:t>
            </a:r>
            <a:r>
              <a:rPr lang="en-US" sz="2400" dirty="0" err="1"/>
              <a:t>ambiental</a:t>
            </a:r>
            <a:r>
              <a:rPr lang="en-US" sz="2400" dirty="0"/>
              <a:t>) </a:t>
            </a:r>
          </a:p>
          <a:p>
            <a:r>
              <a:rPr lang="en-US" sz="2400" dirty="0"/>
              <a:t>Global 100 – </a:t>
            </a:r>
            <a:r>
              <a:rPr lang="en-US" sz="2400" dirty="0" err="1"/>
              <a:t>lista</a:t>
            </a:r>
            <a:r>
              <a:rPr lang="en-US" sz="2400" dirty="0"/>
              <a:t> das </a:t>
            </a:r>
            <a:r>
              <a:rPr lang="en-US" sz="2400" dirty="0" err="1"/>
              <a:t>organizações</a:t>
            </a:r>
            <a:r>
              <a:rPr lang="en-US" sz="2400" dirty="0"/>
              <a:t> </a:t>
            </a:r>
            <a:r>
              <a:rPr lang="en-US" sz="2400" dirty="0" err="1"/>
              <a:t>mais</a:t>
            </a:r>
            <a:r>
              <a:rPr lang="en-US" sz="2400" dirty="0"/>
              <a:t> </a:t>
            </a:r>
            <a:r>
              <a:rPr lang="en-US" sz="2400" dirty="0" err="1"/>
              <a:t>sustentáveis</a:t>
            </a:r>
            <a:r>
              <a:rPr lang="en-US" sz="2400" dirty="0"/>
              <a:t> do </a:t>
            </a:r>
            <a:r>
              <a:rPr lang="en-US" sz="2400" dirty="0" err="1"/>
              <a:t>mundo</a:t>
            </a:r>
            <a:endParaRPr lang="en-US" sz="2400" dirty="0"/>
          </a:p>
        </p:txBody>
      </p:sp>
    </p:spTree>
    <p:extLst>
      <p:ext uri="{BB962C8B-B14F-4D97-AF65-F5344CB8AC3E}">
        <p14:creationId xmlns:p14="http://schemas.microsoft.com/office/powerpoint/2010/main" val="1248531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Os</a:t>
            </a:r>
            <a:r>
              <a:rPr lang="en-US" dirty="0"/>
              <a:t> </a:t>
            </a:r>
            <a:r>
              <a:rPr lang="en-US" dirty="0" err="1"/>
              <a:t>gestores</a:t>
            </a:r>
            <a:r>
              <a:rPr lang="en-US" dirty="0"/>
              <a:t> e o </a:t>
            </a:r>
            <a:r>
              <a:rPr lang="en-US" dirty="0" err="1"/>
              <a:t>comportamento</a:t>
            </a:r>
            <a:r>
              <a:rPr lang="en-US" dirty="0"/>
              <a:t> </a:t>
            </a:r>
            <a:r>
              <a:rPr lang="en-US" dirty="0" err="1"/>
              <a:t>ético</a:t>
            </a:r>
            <a:endParaRPr lang="en-US" dirty="0"/>
          </a:p>
        </p:txBody>
      </p:sp>
      <p:sp>
        <p:nvSpPr>
          <p:cNvPr id="5" name="Rectangle 3"/>
          <p:cNvSpPr txBox="1">
            <a:spLocks/>
          </p:cNvSpPr>
          <p:nvPr/>
        </p:nvSpPr>
        <p:spPr bwMode="auto">
          <a:xfrm>
            <a:off x="457200" y="1600200"/>
            <a:ext cx="8229600" cy="4525963"/>
          </a:xfrm>
          <a:prstGeom prst="rect">
            <a:avLst/>
          </a:prstGeom>
          <a:noFill/>
          <a:ln>
            <a:noFill/>
          </a:ln>
        </p:spPr>
        <p:txBody>
          <a:bodyPr/>
          <a:lstStyle/>
          <a:p>
            <a:pPr marL="342900" indent="-342900" algn="just" eaLnBrk="0" hangingPunct="0">
              <a:spcBef>
                <a:spcPct val="50000"/>
              </a:spcBef>
              <a:buFont typeface="Arial" charset="0"/>
              <a:buChar char="•"/>
            </a:pPr>
            <a:endParaRPr lang="en-US" sz="2800" b="1" dirty="0"/>
          </a:p>
          <a:p>
            <a:pPr marL="457200" indent="-457200" algn="just" eaLnBrk="0" hangingPunct="0">
              <a:spcBef>
                <a:spcPct val="50000"/>
              </a:spcBef>
              <a:buClr>
                <a:schemeClr val="bg2">
                  <a:lumMod val="75000"/>
                </a:schemeClr>
              </a:buClr>
              <a:buFont typeface="Wingdings" panose="05000000000000000000" pitchFamily="2" charset="2"/>
              <a:buChar char="Ø"/>
            </a:pPr>
            <a:r>
              <a:rPr lang="pt-PT" sz="2800" b="1" dirty="0"/>
              <a:t>Ética</a:t>
            </a:r>
            <a:r>
              <a:rPr lang="pt-PT" sz="2800" dirty="0"/>
              <a:t> </a:t>
            </a:r>
            <a:r>
              <a:rPr lang="pt-PT" sz="2800" b="1" dirty="0"/>
              <a:t>-</a:t>
            </a:r>
            <a:r>
              <a:rPr lang="pt-PT" sz="2800" dirty="0"/>
              <a:t> princípios, valores, e convicções que definem o que é um comportamento correto ou incorreto</a:t>
            </a:r>
            <a:r>
              <a:rPr lang="en-US" sz="2800" dirty="0"/>
              <a:t>.</a:t>
            </a:r>
          </a:p>
          <a:p>
            <a:pPr marL="342900" indent="-342900" algn="just" eaLnBrk="0" hangingPunct="0">
              <a:spcBef>
                <a:spcPct val="20000"/>
              </a:spcBef>
              <a:buFont typeface="Arial" charset="0"/>
              <a:buNone/>
            </a:pPr>
            <a:endParaRPr lang="en-US" sz="2800" dirty="0"/>
          </a:p>
        </p:txBody>
      </p:sp>
    </p:spTree>
    <p:extLst>
      <p:ext uri="{BB962C8B-B14F-4D97-AF65-F5344CB8AC3E}">
        <p14:creationId xmlns:p14="http://schemas.microsoft.com/office/powerpoint/2010/main" val="1972741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5D65-8014-462F-84DB-5D105196D024}"/>
              </a:ext>
            </a:extLst>
          </p:cNvPr>
          <p:cNvSpPr>
            <a:spLocks noGrp="1"/>
          </p:cNvSpPr>
          <p:nvPr>
            <p:ph type="title"/>
          </p:nvPr>
        </p:nvSpPr>
        <p:spPr>
          <a:xfrm>
            <a:off x="457200" y="248875"/>
            <a:ext cx="8229600" cy="449751"/>
          </a:xfrm>
        </p:spPr>
        <p:txBody>
          <a:bodyPr/>
          <a:lstStyle/>
          <a:p>
            <a:r>
              <a:rPr lang="en-US" sz="2800" b="0" dirty="0"/>
              <a:t>Uma </a:t>
            </a:r>
            <a:r>
              <a:rPr lang="en-US" sz="2800" b="0" dirty="0" err="1"/>
              <a:t>ajuda</a:t>
            </a:r>
            <a:r>
              <a:rPr lang="en-US" sz="2800" b="0" dirty="0"/>
              <a:t> para </a:t>
            </a:r>
            <a:r>
              <a:rPr lang="en-US" sz="2800" dirty="0" err="1"/>
              <a:t>Decidir</a:t>
            </a:r>
            <a:r>
              <a:rPr lang="en-US" sz="2800" dirty="0"/>
              <a:t> </a:t>
            </a:r>
            <a:r>
              <a:rPr lang="en-US" sz="2800" dirty="0" err="1"/>
              <a:t>Eticamente</a:t>
            </a:r>
            <a:endParaRPr lang="en-US" sz="2800" dirty="0"/>
          </a:p>
        </p:txBody>
      </p:sp>
      <p:sp>
        <p:nvSpPr>
          <p:cNvPr id="4" name="Content Placeholder 3"/>
          <p:cNvSpPr>
            <a:spLocks noGrp="1"/>
          </p:cNvSpPr>
          <p:nvPr>
            <p:ph idx="13"/>
          </p:nvPr>
        </p:nvSpPr>
        <p:spPr>
          <a:xfrm>
            <a:off x="478536" y="823830"/>
            <a:ext cx="8229600" cy="623969"/>
          </a:xfrm>
        </p:spPr>
        <p:txBody>
          <a:bodyPr/>
          <a:lstStyle/>
          <a:p>
            <a:pPr marL="0" indent="0">
              <a:buNone/>
            </a:pPr>
            <a:r>
              <a:rPr lang="en-US" sz="2400" b="1" dirty="0"/>
              <a:t>When faced with an ethical dilemma, consider using one or more of these tests:</a:t>
            </a:r>
            <a:endParaRPr lang="en-US" sz="2400" dirty="0"/>
          </a:p>
        </p:txBody>
      </p:sp>
      <p:sp>
        <p:nvSpPr>
          <p:cNvPr id="6" name="Content Placeholder 5"/>
          <p:cNvSpPr>
            <a:spLocks noGrp="1"/>
          </p:cNvSpPr>
          <p:nvPr>
            <p:ph sz="quarter" idx="15"/>
          </p:nvPr>
        </p:nvSpPr>
        <p:spPr>
          <a:xfrm>
            <a:off x="478536" y="1720992"/>
            <a:ext cx="8205216" cy="3416016"/>
          </a:xfrm>
        </p:spPr>
        <p:txBody>
          <a:bodyPr/>
          <a:lstStyle/>
          <a:p>
            <a:pPr>
              <a:spcBef>
                <a:spcPts val="600"/>
              </a:spcBef>
              <a:spcAft>
                <a:spcPts val="600"/>
              </a:spcAft>
            </a:pPr>
            <a:r>
              <a:rPr lang="en-IN" sz="2000" b="1" dirty="0"/>
              <a:t>The Golden Rule Test</a:t>
            </a:r>
            <a:r>
              <a:rPr lang="en-IN" sz="2000" dirty="0"/>
              <a:t>: </a:t>
            </a:r>
            <a:r>
              <a:rPr lang="en-IN" sz="1800" dirty="0"/>
              <a:t>Would I want people to do this to me?</a:t>
            </a:r>
          </a:p>
          <a:p>
            <a:pPr>
              <a:spcBef>
                <a:spcPts val="600"/>
              </a:spcBef>
              <a:spcAft>
                <a:spcPts val="600"/>
              </a:spcAft>
            </a:pPr>
            <a:r>
              <a:rPr lang="en-IN" sz="2000" b="1" dirty="0"/>
              <a:t>The What-If-Everybody-Did-This Test</a:t>
            </a:r>
            <a:r>
              <a:rPr lang="en-IN" sz="2000" dirty="0"/>
              <a:t>: </a:t>
            </a:r>
            <a:r>
              <a:rPr lang="en-IN" sz="1800" dirty="0"/>
              <a:t>Would I want everyone to do this? Would I want to live in that kind of world?</a:t>
            </a:r>
          </a:p>
          <a:p>
            <a:pPr>
              <a:spcBef>
                <a:spcPts val="600"/>
              </a:spcBef>
              <a:spcAft>
                <a:spcPts val="600"/>
              </a:spcAft>
            </a:pPr>
            <a:r>
              <a:rPr lang="en-IN" sz="2000" b="1" dirty="0"/>
              <a:t>The Family Test</a:t>
            </a:r>
            <a:r>
              <a:rPr lang="en-IN" sz="2000" dirty="0"/>
              <a:t>: </a:t>
            </a:r>
            <a:r>
              <a:rPr lang="en-IN" sz="1800" dirty="0"/>
              <a:t>How would my parents/spouse/significant other/children feel if they found out I did this?</a:t>
            </a:r>
          </a:p>
          <a:p>
            <a:pPr>
              <a:spcBef>
                <a:spcPts val="600"/>
              </a:spcBef>
              <a:spcAft>
                <a:spcPts val="600"/>
              </a:spcAft>
            </a:pPr>
            <a:r>
              <a:rPr lang="en-IN" sz="2000" b="1" dirty="0"/>
              <a:t>The Conscience Test</a:t>
            </a:r>
            <a:r>
              <a:rPr lang="en-IN" sz="2000" dirty="0"/>
              <a:t>: </a:t>
            </a:r>
            <a:r>
              <a:rPr lang="en-IN" sz="1800" dirty="0"/>
              <a:t>Does this action go against my conscience? Will I feel guilty afterwards?</a:t>
            </a:r>
          </a:p>
          <a:p>
            <a:pPr>
              <a:spcBef>
                <a:spcPts val="600"/>
              </a:spcBef>
              <a:spcAft>
                <a:spcPts val="600"/>
              </a:spcAft>
            </a:pPr>
            <a:r>
              <a:rPr lang="en-IN" sz="2000" b="1" dirty="0"/>
              <a:t>The Front Page/Social Media Test</a:t>
            </a:r>
            <a:r>
              <a:rPr lang="en-IN" sz="2000" dirty="0"/>
              <a:t>: </a:t>
            </a:r>
            <a:r>
              <a:rPr lang="en-IN" sz="1800" dirty="0"/>
              <a:t>How would I feel if this action was reported on the front page of my hometown newspaper or splashed across social media outlets for all to see?</a:t>
            </a:r>
          </a:p>
        </p:txBody>
      </p:sp>
      <p:sp>
        <p:nvSpPr>
          <p:cNvPr id="10" name="Content Placeholder 9">
            <a:extLst>
              <a:ext uri="{FF2B5EF4-FFF2-40B4-BE49-F238E27FC236}">
                <a16:creationId xmlns:a16="http://schemas.microsoft.com/office/drawing/2014/main" id="{79322D44-F6F8-4F0E-816E-192AE6747A82}"/>
              </a:ext>
            </a:extLst>
          </p:cNvPr>
          <p:cNvSpPr>
            <a:spLocks noGrp="1"/>
          </p:cNvSpPr>
          <p:nvPr>
            <p:ph idx="1"/>
          </p:nvPr>
        </p:nvSpPr>
        <p:spPr>
          <a:xfrm>
            <a:off x="454152" y="5410201"/>
            <a:ext cx="8229600" cy="838200"/>
          </a:xfrm>
        </p:spPr>
        <p:txBody>
          <a:bodyPr/>
          <a:lstStyle/>
          <a:p>
            <a:pPr marL="0" indent="0">
              <a:spcBef>
                <a:spcPts val="0"/>
              </a:spcBef>
              <a:buNone/>
            </a:pPr>
            <a:r>
              <a:rPr lang="en-US" sz="1200" i="1" dirty="0"/>
              <a:t>Source: </a:t>
            </a:r>
            <a:r>
              <a:rPr lang="en-US" sz="1200" dirty="0"/>
              <a:t>Based on T. </a:t>
            </a:r>
            <a:r>
              <a:rPr lang="en-US" sz="1200" dirty="0" err="1"/>
              <a:t>Lickona</a:t>
            </a:r>
            <a:r>
              <a:rPr lang="en-US" sz="1200" dirty="0"/>
              <a:t>, </a:t>
            </a:r>
            <a:r>
              <a:rPr lang="en-US" sz="1200" i="1" dirty="0"/>
              <a:t>Character Matters: How to Help Our Children Develop Good Judgment Integrity, and Other Essential Virtues </a:t>
            </a:r>
            <a:r>
              <a:rPr lang="en-US" sz="1200" dirty="0"/>
              <a:t>(New York: Touchstone Publishing, 2004); A. Goodman, “The Dilemma: Addicted and Conflicted About Laughing at the Afflicted,” Institute for Global Ethics, June 3, 2013, globalethics.org; and G. </a:t>
            </a:r>
            <a:r>
              <a:rPr lang="en-US" sz="1200" dirty="0" err="1"/>
              <a:t>Enck</a:t>
            </a:r>
            <a:r>
              <a:rPr lang="en-US" sz="1200" dirty="0"/>
              <a:t>, “Six-Step Framework for Ethical Decision Making,” </a:t>
            </a:r>
            <a:r>
              <a:rPr lang="en-US" sz="1200" i="1" dirty="0"/>
              <a:t>Journal of Health Services Research and Policy </a:t>
            </a:r>
            <a:r>
              <a:rPr lang="en-US" sz="1200" dirty="0"/>
              <a:t>(January 2014): pp. 62–64</a:t>
            </a:r>
            <a:r>
              <a:rPr lang="en-US" sz="1200" i="1" dirty="0"/>
              <a:t>.</a:t>
            </a:r>
            <a:endParaRPr lang="en-US" sz="1200" dirty="0"/>
          </a:p>
        </p:txBody>
      </p:sp>
    </p:spTree>
    <p:extLst>
      <p:ext uri="{BB962C8B-B14F-4D97-AF65-F5344CB8AC3E}">
        <p14:creationId xmlns:p14="http://schemas.microsoft.com/office/powerpoint/2010/main" val="787961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49456" cy="990600"/>
          </a:xfrm>
        </p:spPr>
        <p:txBody>
          <a:bodyPr anchor="t"/>
          <a:lstStyle/>
          <a:p>
            <a:r>
              <a:rPr lang="en-US" sz="2800" dirty="0" err="1"/>
              <a:t>Fatores</a:t>
            </a:r>
            <a:r>
              <a:rPr lang="en-US" sz="2800" dirty="0"/>
              <a:t> que </a:t>
            </a:r>
            <a:r>
              <a:rPr lang="en-US" sz="2800" dirty="0" err="1"/>
              <a:t>influenciam</a:t>
            </a:r>
            <a:r>
              <a:rPr lang="en-US" sz="2800" dirty="0"/>
              <a:t> o </a:t>
            </a:r>
            <a:r>
              <a:rPr lang="en-US" sz="2800" dirty="0" err="1"/>
              <a:t>comportamento</a:t>
            </a:r>
            <a:r>
              <a:rPr lang="en-US" sz="2800" dirty="0"/>
              <a:t> </a:t>
            </a:r>
            <a:r>
              <a:rPr lang="en-US" sz="2800" dirty="0" err="1"/>
              <a:t>ético</a:t>
            </a:r>
            <a:r>
              <a:rPr lang="en-US" sz="2800" dirty="0"/>
              <a:t> e </a:t>
            </a:r>
            <a:r>
              <a:rPr lang="en-US" sz="2800" dirty="0" err="1"/>
              <a:t>não</a:t>
            </a:r>
            <a:r>
              <a:rPr lang="en-US" sz="2800" dirty="0"/>
              <a:t> </a:t>
            </a:r>
            <a:r>
              <a:rPr lang="en-US" sz="2800" dirty="0" err="1"/>
              <a:t>ético</a:t>
            </a:r>
            <a:endParaRPr lang="en-US" sz="2600" dirty="0"/>
          </a:p>
        </p:txBody>
      </p:sp>
      <p:pic>
        <p:nvPicPr>
          <p:cNvPr id="6" name="Picture 5" descr="Diagram shows factors like ethical dilemma leading to stage of moral development with moderators like individual characteristics, issue intensity and structural variables together leading to ethical/unethical behavior."/>
          <p:cNvPicPr>
            <a:picLocks noChangeAspect="1"/>
          </p:cNvPicPr>
          <p:nvPr/>
        </p:nvPicPr>
        <p:blipFill>
          <a:blip r:embed="rId3" cstate="print"/>
          <a:stretch>
            <a:fillRect/>
          </a:stretch>
        </p:blipFill>
        <p:spPr>
          <a:xfrm>
            <a:off x="337344" y="1917265"/>
            <a:ext cx="8469312" cy="3416735"/>
          </a:xfrm>
          <a:prstGeom prst="rect">
            <a:avLst/>
          </a:prstGeom>
        </p:spPr>
      </p:pic>
    </p:spTree>
    <p:extLst>
      <p:ext uri="{BB962C8B-B14F-4D97-AF65-F5344CB8AC3E}">
        <p14:creationId xmlns:p14="http://schemas.microsoft.com/office/powerpoint/2010/main" val="63838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bwMode="auto">
          <a:xfrm>
            <a:off x="457200" y="1752600"/>
            <a:ext cx="8229600" cy="4107039"/>
          </a:xfrm>
          <a:prstGeom prst="rect">
            <a:avLst/>
          </a:prstGeom>
          <a:noFill/>
          <a:ln w="9525">
            <a:noFill/>
            <a:miter lim="800000"/>
            <a:headEnd/>
            <a:tailEnd/>
          </a:ln>
        </p:spPr>
        <p:txBody>
          <a:bodyPr/>
          <a:lstStyle/>
          <a:p>
            <a:pPr marL="342900" indent="-342900">
              <a:lnSpc>
                <a:spcPct val="80000"/>
              </a:lnSpc>
              <a:buFont typeface="Arial" panose="020B0604020202020204" pitchFamily="34" charset="0"/>
              <a:buChar char="•"/>
            </a:pPr>
            <a:r>
              <a:rPr lang="pt-PT" sz="2400" b="1" dirty="0"/>
              <a:t>Estádio de Desenvolvimento Moral</a:t>
            </a:r>
          </a:p>
          <a:p>
            <a:pPr marL="342900" indent="-342900">
              <a:lnSpc>
                <a:spcPct val="80000"/>
              </a:lnSpc>
              <a:buFont typeface="Arial" panose="020B0604020202020204" pitchFamily="34" charset="0"/>
              <a:buChar char="•"/>
            </a:pPr>
            <a:endParaRPr lang="pt-PT" sz="2400" u="sng" dirty="0"/>
          </a:p>
          <a:p>
            <a:pPr marL="742950" lvl="1" indent="-285750" algn="just">
              <a:lnSpc>
                <a:spcPct val="80000"/>
              </a:lnSpc>
              <a:buFont typeface="Wingdings" panose="05000000000000000000" pitchFamily="2" charset="2"/>
              <a:buChar char="Ø"/>
            </a:pPr>
            <a:r>
              <a:rPr lang="pt-PT" sz="2400" u="sng" dirty="0"/>
              <a:t>Nível Pré-convencional</a:t>
            </a:r>
            <a:r>
              <a:rPr lang="pt-PT" sz="2400" dirty="0"/>
              <a:t> – a escolha do que é certo ou errado é baseada nas consequências que acarreta a nível pessoal.</a:t>
            </a:r>
          </a:p>
          <a:p>
            <a:pPr marL="742950" lvl="1" indent="-285750" algn="just">
              <a:lnSpc>
                <a:spcPct val="80000"/>
              </a:lnSpc>
              <a:buFont typeface="Wingdings" panose="05000000000000000000" pitchFamily="2" charset="2"/>
              <a:buChar char="Ø"/>
            </a:pPr>
            <a:endParaRPr lang="pt-PT" sz="2400" dirty="0"/>
          </a:p>
          <a:p>
            <a:pPr marL="742950" lvl="1" indent="-285750" algn="just">
              <a:lnSpc>
                <a:spcPct val="80000"/>
              </a:lnSpc>
              <a:buFont typeface="Wingdings" panose="05000000000000000000" pitchFamily="2" charset="2"/>
              <a:buChar char="Ø"/>
            </a:pPr>
            <a:r>
              <a:rPr lang="pt-PT" sz="2400" u="sng" dirty="0"/>
              <a:t>Nível Convencional </a:t>
            </a:r>
            <a:r>
              <a:rPr lang="pt-PT" sz="2400" dirty="0"/>
              <a:t>– a ética baseia-se em manter os standards esperados e responder às expectativas de outros.</a:t>
            </a:r>
          </a:p>
          <a:p>
            <a:pPr marL="742950" lvl="1" indent="-285750" algn="just">
              <a:lnSpc>
                <a:spcPct val="80000"/>
              </a:lnSpc>
              <a:buFont typeface="Wingdings" panose="05000000000000000000" pitchFamily="2" charset="2"/>
              <a:buChar char="Ø"/>
            </a:pPr>
            <a:endParaRPr lang="pt-PT" sz="2400" dirty="0"/>
          </a:p>
          <a:p>
            <a:pPr marL="742950" lvl="1" indent="-285750" algn="just">
              <a:lnSpc>
                <a:spcPct val="80000"/>
              </a:lnSpc>
              <a:buFont typeface="Wingdings" panose="05000000000000000000" pitchFamily="2" charset="2"/>
              <a:buChar char="Ø"/>
            </a:pPr>
            <a:r>
              <a:rPr lang="pt-PT" sz="2400" u="sng" dirty="0"/>
              <a:t>Nível dos princípios</a:t>
            </a:r>
            <a:r>
              <a:rPr lang="pt-PT" sz="2400" dirty="0"/>
              <a:t> – o indivíduo desenvolve  esforços para definir e defender princípios morais, para além da autoridade dos grupos a que pertence.</a:t>
            </a:r>
          </a:p>
        </p:txBody>
      </p:sp>
      <p:sp>
        <p:nvSpPr>
          <p:cNvPr id="6" name="Title 1"/>
          <p:cNvSpPr>
            <a:spLocks noGrp="1"/>
          </p:cNvSpPr>
          <p:nvPr>
            <p:ph type="title"/>
          </p:nvPr>
        </p:nvSpPr>
        <p:spPr/>
        <p:txBody>
          <a:bodyPr anchor="t"/>
          <a:lstStyle/>
          <a:p>
            <a:r>
              <a:rPr lang="en-US" sz="3600" dirty="0" err="1"/>
              <a:t>Fatores</a:t>
            </a:r>
            <a:r>
              <a:rPr lang="en-US" sz="3600" dirty="0"/>
              <a:t> que </a:t>
            </a:r>
            <a:r>
              <a:rPr lang="en-US" sz="3600" dirty="0" err="1"/>
              <a:t>influenciam</a:t>
            </a:r>
            <a:r>
              <a:rPr lang="en-US" sz="3600" dirty="0"/>
              <a:t> o </a:t>
            </a:r>
            <a:r>
              <a:rPr lang="en-US" sz="3600" dirty="0" err="1"/>
              <a:t>comportamento</a:t>
            </a:r>
            <a:r>
              <a:rPr lang="en-US" sz="3600" dirty="0"/>
              <a:t> </a:t>
            </a:r>
            <a:r>
              <a:rPr lang="en-US" sz="3600" dirty="0" err="1"/>
              <a:t>ético</a:t>
            </a:r>
            <a:r>
              <a:rPr lang="en-US" sz="3600" dirty="0"/>
              <a:t> e </a:t>
            </a:r>
            <a:r>
              <a:rPr lang="en-US" sz="3600" dirty="0" err="1"/>
              <a:t>não</a:t>
            </a:r>
            <a:r>
              <a:rPr lang="en-US" sz="3600" dirty="0"/>
              <a:t> </a:t>
            </a:r>
            <a:r>
              <a:rPr lang="en-US" sz="3600" dirty="0" err="1"/>
              <a:t>ético</a:t>
            </a:r>
            <a:endParaRPr lang="en-US" sz="3600" dirty="0"/>
          </a:p>
        </p:txBody>
      </p:sp>
    </p:spTree>
    <p:extLst>
      <p:ext uri="{BB962C8B-B14F-4D97-AF65-F5344CB8AC3E}">
        <p14:creationId xmlns:p14="http://schemas.microsoft.com/office/powerpoint/2010/main" val="160016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dirty="0" err="1"/>
              <a:t>Estádios</a:t>
            </a:r>
            <a:r>
              <a:rPr lang="en-US" dirty="0"/>
              <a:t> de </a:t>
            </a:r>
            <a:r>
              <a:rPr lang="en-US" dirty="0" err="1"/>
              <a:t>desenvolvimento</a:t>
            </a:r>
            <a:r>
              <a:rPr lang="en-US" dirty="0"/>
              <a:t> moral</a:t>
            </a:r>
          </a:p>
        </p:txBody>
      </p:sp>
      <p:pic>
        <p:nvPicPr>
          <p:cNvPr id="8" name="Picture 3" descr="The various stages with their description are as follows: &#10;• Preconvention: Sticking to rules to avoid physical punishment, Following rules only when doing so is in your immediate interest.&#10;• Conventional: Living up to what is expected by people close to you, maintaining conventional order by fulfilling obligations to which you have agreed.&#10;• Principled: Valuing rights of others, following self-chosen ethical principles even if they violate the law."/>
          <p:cNvPicPr>
            <a:picLocks noGrp="1" noChangeAspect="1" noChangeArrowheads="1"/>
          </p:cNvPicPr>
          <p:nvPr/>
        </p:nvPicPr>
        <p:blipFill>
          <a:blip r:embed="rId3" cstate="print"/>
          <a:srcRect/>
          <a:stretch>
            <a:fillRect/>
          </a:stretch>
        </p:blipFill>
        <p:spPr bwMode="auto">
          <a:xfrm>
            <a:off x="327390" y="1503026"/>
            <a:ext cx="8489220" cy="4004348"/>
          </a:xfrm>
          <a:prstGeom prst="rect">
            <a:avLst/>
          </a:prstGeom>
          <a:noFill/>
          <a:ln w="9525">
            <a:noFill/>
            <a:miter lim="800000"/>
            <a:headEnd/>
            <a:tailEnd/>
          </a:ln>
        </p:spPr>
      </p:pic>
    </p:spTree>
    <p:extLst>
      <p:ext uri="{BB962C8B-B14F-4D97-AF65-F5344CB8AC3E}">
        <p14:creationId xmlns:p14="http://schemas.microsoft.com/office/powerpoint/2010/main" val="1345824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Fatores</a:t>
            </a:r>
            <a:r>
              <a:rPr lang="en-US" sz="3600" dirty="0"/>
              <a:t> que </a:t>
            </a:r>
            <a:r>
              <a:rPr lang="en-US" sz="3600" dirty="0" err="1"/>
              <a:t>influenciam</a:t>
            </a:r>
            <a:r>
              <a:rPr lang="en-US" sz="3600" dirty="0"/>
              <a:t> o </a:t>
            </a:r>
            <a:r>
              <a:rPr lang="en-US" sz="3600" dirty="0" err="1"/>
              <a:t>comportamento</a:t>
            </a:r>
            <a:r>
              <a:rPr lang="en-US" sz="3600" dirty="0"/>
              <a:t> </a:t>
            </a:r>
            <a:r>
              <a:rPr lang="en-US" sz="3600" dirty="0" err="1"/>
              <a:t>ético</a:t>
            </a:r>
            <a:r>
              <a:rPr lang="en-US" sz="3600" dirty="0"/>
              <a:t> e </a:t>
            </a:r>
            <a:r>
              <a:rPr lang="en-US" sz="3600" dirty="0" err="1"/>
              <a:t>não</a:t>
            </a:r>
            <a:r>
              <a:rPr lang="en-US" sz="3600" dirty="0"/>
              <a:t> </a:t>
            </a:r>
            <a:r>
              <a:rPr lang="en-US" sz="3600" dirty="0" err="1"/>
              <a:t>ético</a:t>
            </a:r>
            <a:endParaRPr lang="en-US" dirty="0"/>
          </a:p>
        </p:txBody>
      </p:sp>
      <p:sp>
        <p:nvSpPr>
          <p:cNvPr id="5" name="Rectangle 3"/>
          <p:cNvSpPr txBox="1">
            <a:spLocks/>
          </p:cNvSpPr>
          <p:nvPr/>
        </p:nvSpPr>
        <p:spPr bwMode="auto">
          <a:xfrm>
            <a:off x="452203" y="1524000"/>
            <a:ext cx="8229600" cy="4556919"/>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a:t>Características individuais</a:t>
            </a:r>
          </a:p>
          <a:p>
            <a:pPr algn="just">
              <a:lnSpc>
                <a:spcPct val="80000"/>
              </a:lnSpc>
            </a:pPr>
            <a:endParaRPr lang="pt-PT" sz="2400" dirty="0"/>
          </a:p>
          <a:p>
            <a:pPr marL="457200" indent="-457200" algn="just">
              <a:lnSpc>
                <a:spcPct val="80000"/>
              </a:lnSpc>
              <a:spcBef>
                <a:spcPts val="600"/>
              </a:spcBef>
              <a:spcAft>
                <a:spcPts val="600"/>
              </a:spcAft>
              <a:buFont typeface="Wingdings" panose="05000000000000000000" pitchFamily="2" charset="2"/>
              <a:buChar char="Ø"/>
            </a:pPr>
            <a:r>
              <a:rPr lang="pt-PT" sz="2000" b="1" u="sng" dirty="0"/>
              <a:t>Valores</a:t>
            </a:r>
            <a:r>
              <a:rPr lang="pt-PT" sz="2000" dirty="0"/>
              <a:t> – Convicções sobre o que é certo e errado, em áreas específicas.</a:t>
            </a:r>
          </a:p>
          <a:p>
            <a:pPr marL="457200" indent="-457200" algn="just">
              <a:lnSpc>
                <a:spcPct val="80000"/>
              </a:lnSpc>
              <a:spcBef>
                <a:spcPts val="600"/>
              </a:spcBef>
              <a:spcAft>
                <a:spcPts val="600"/>
              </a:spcAft>
              <a:buFont typeface="Wingdings" panose="05000000000000000000" pitchFamily="2" charset="2"/>
              <a:buChar char="Ø"/>
            </a:pPr>
            <a:endParaRPr lang="pt-PT" sz="2000" dirty="0"/>
          </a:p>
          <a:p>
            <a:pPr marL="457200" indent="-457200" algn="just">
              <a:lnSpc>
                <a:spcPct val="80000"/>
              </a:lnSpc>
              <a:spcBef>
                <a:spcPts val="600"/>
              </a:spcBef>
              <a:spcAft>
                <a:spcPts val="600"/>
              </a:spcAft>
              <a:buFont typeface="Wingdings" panose="05000000000000000000" pitchFamily="2" charset="2"/>
              <a:buChar char="Ø"/>
            </a:pPr>
            <a:r>
              <a:rPr lang="pt-PT" sz="2000" b="1" u="sng" dirty="0"/>
              <a:t>Força do ego</a:t>
            </a:r>
            <a:r>
              <a:rPr lang="pt-PT" sz="2000" b="1" dirty="0"/>
              <a:t> </a:t>
            </a:r>
            <a:r>
              <a:rPr lang="pt-PT" sz="2000" dirty="0"/>
              <a:t>– medida de personalidade sobre a força das convicções da pessoa. Quanto mais elevada, maior  o impulso para agir eticamente.</a:t>
            </a:r>
          </a:p>
          <a:p>
            <a:pPr marL="457200" indent="-457200" algn="just">
              <a:lnSpc>
                <a:spcPct val="80000"/>
              </a:lnSpc>
              <a:spcBef>
                <a:spcPts val="600"/>
              </a:spcBef>
              <a:spcAft>
                <a:spcPts val="600"/>
              </a:spcAft>
              <a:buFont typeface="Wingdings" panose="05000000000000000000" pitchFamily="2" charset="2"/>
              <a:buChar char="Ø"/>
            </a:pPr>
            <a:endParaRPr lang="pt-PT" sz="2000" dirty="0"/>
          </a:p>
          <a:p>
            <a:pPr marL="457200" indent="-457200" algn="just">
              <a:lnSpc>
                <a:spcPct val="80000"/>
              </a:lnSpc>
              <a:spcBef>
                <a:spcPts val="600"/>
              </a:spcBef>
              <a:spcAft>
                <a:spcPts val="600"/>
              </a:spcAft>
              <a:buFont typeface="Wingdings" panose="05000000000000000000" pitchFamily="2" charset="2"/>
              <a:buChar char="Ø"/>
            </a:pPr>
            <a:r>
              <a:rPr lang="pt-PT" sz="2000" b="1" u="sng" dirty="0"/>
              <a:t>Locus de controle</a:t>
            </a:r>
            <a:r>
              <a:rPr lang="pt-PT" sz="2000" dirty="0"/>
              <a:t> – medida de personalidade sobre o grau em que a pessoa acredita que controla o seu destino (locus interno), ou que está à mercê dele (locus externo). Quanto maior o locus interno maior a predisposição para seguir a ética</a:t>
            </a:r>
          </a:p>
        </p:txBody>
      </p:sp>
    </p:spTree>
    <p:extLst>
      <p:ext uri="{BB962C8B-B14F-4D97-AF65-F5344CB8AC3E}">
        <p14:creationId xmlns:p14="http://schemas.microsoft.com/office/powerpoint/2010/main" val="311533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Fatores</a:t>
            </a:r>
            <a:r>
              <a:rPr lang="en-US" sz="3200" dirty="0"/>
              <a:t> que </a:t>
            </a:r>
            <a:r>
              <a:rPr lang="en-US" sz="3200" dirty="0" err="1"/>
              <a:t>influenciam</a:t>
            </a:r>
            <a:r>
              <a:rPr lang="en-US" sz="3200" dirty="0"/>
              <a:t> o </a:t>
            </a:r>
            <a:r>
              <a:rPr lang="en-US" sz="3200" dirty="0" err="1"/>
              <a:t>comportamento</a:t>
            </a:r>
            <a:r>
              <a:rPr lang="en-US" sz="3200" dirty="0"/>
              <a:t> </a:t>
            </a:r>
            <a:r>
              <a:rPr lang="en-US" sz="3200" dirty="0" err="1"/>
              <a:t>ético</a:t>
            </a:r>
            <a:r>
              <a:rPr lang="en-US" sz="3200" dirty="0"/>
              <a:t> e </a:t>
            </a:r>
            <a:r>
              <a:rPr lang="en-US" sz="3200" dirty="0" err="1"/>
              <a:t>não</a:t>
            </a:r>
            <a:r>
              <a:rPr lang="en-US" sz="3200" dirty="0"/>
              <a:t> </a:t>
            </a:r>
            <a:r>
              <a:rPr lang="en-US" sz="3200" dirty="0" err="1"/>
              <a:t>ético</a:t>
            </a:r>
            <a:endParaRPr lang="en-US" dirty="0"/>
          </a:p>
        </p:txBody>
      </p:sp>
      <p:sp>
        <p:nvSpPr>
          <p:cNvPr id="3" name="Content Placeholder 2"/>
          <p:cNvSpPr>
            <a:spLocks noGrp="1"/>
          </p:cNvSpPr>
          <p:nvPr>
            <p:ph idx="1"/>
          </p:nvPr>
        </p:nvSpPr>
        <p:spPr/>
        <p:txBody>
          <a:bodyPr/>
          <a:lstStyle/>
          <a:p>
            <a:r>
              <a:rPr lang="en-US" sz="2800" dirty="0" err="1"/>
              <a:t>Variáveis</a:t>
            </a:r>
            <a:r>
              <a:rPr lang="en-US" sz="2800" dirty="0"/>
              <a:t> </a:t>
            </a:r>
            <a:r>
              <a:rPr lang="en-US" sz="2800" dirty="0" err="1"/>
              <a:t>estruturais</a:t>
            </a:r>
            <a:endParaRPr lang="en-US" sz="2800" dirty="0"/>
          </a:p>
          <a:p>
            <a:pPr lvl="1"/>
            <a:r>
              <a:rPr lang="en-US" sz="2000" dirty="0" err="1"/>
              <a:t>Desenho</a:t>
            </a:r>
            <a:r>
              <a:rPr lang="en-US" sz="2000" dirty="0"/>
              <a:t> </a:t>
            </a:r>
            <a:r>
              <a:rPr lang="en-US" sz="2000" dirty="0" err="1"/>
              <a:t>organizacional</a:t>
            </a:r>
            <a:endParaRPr lang="en-US" sz="2000" dirty="0"/>
          </a:p>
          <a:p>
            <a:pPr lvl="1"/>
            <a:r>
              <a:rPr lang="en-US" sz="2000" dirty="0" err="1"/>
              <a:t>Objetivos</a:t>
            </a:r>
            <a:endParaRPr lang="en-US" sz="2000" dirty="0"/>
          </a:p>
          <a:p>
            <a:pPr lvl="1"/>
            <a:r>
              <a:rPr lang="en-US" sz="2000" dirty="0"/>
              <a:t>Sistema de </a:t>
            </a:r>
            <a:r>
              <a:rPr lang="en-US" sz="2000" dirty="0" err="1"/>
              <a:t>avaliação</a:t>
            </a:r>
            <a:r>
              <a:rPr lang="en-US" sz="2000" dirty="0"/>
              <a:t> do </a:t>
            </a:r>
            <a:r>
              <a:rPr lang="en-US" sz="2000" dirty="0" err="1"/>
              <a:t>desempenho</a:t>
            </a:r>
            <a:endParaRPr lang="en-US" sz="2000" dirty="0"/>
          </a:p>
          <a:p>
            <a:pPr lvl="1"/>
            <a:r>
              <a:rPr lang="en-US" sz="2000" dirty="0" err="1"/>
              <a:t>Sistemas</a:t>
            </a:r>
            <a:r>
              <a:rPr lang="en-US" sz="2000" dirty="0"/>
              <a:t> de </a:t>
            </a:r>
            <a:r>
              <a:rPr lang="en-US" sz="2000" dirty="0" err="1"/>
              <a:t>recompensas</a:t>
            </a:r>
            <a:endParaRPr lang="en-US" sz="2000" dirty="0"/>
          </a:p>
          <a:p>
            <a:pPr>
              <a:spcBef>
                <a:spcPts val="1800"/>
              </a:spcBef>
            </a:pPr>
            <a:r>
              <a:rPr lang="en-US" sz="2800" dirty="0" err="1"/>
              <a:t>Variáveis</a:t>
            </a:r>
            <a:r>
              <a:rPr lang="en-US" sz="2800" dirty="0"/>
              <a:t> </a:t>
            </a:r>
            <a:r>
              <a:rPr lang="en-US" sz="2800" dirty="0" err="1"/>
              <a:t>culturais</a:t>
            </a:r>
            <a:endParaRPr lang="en-US" sz="2800" dirty="0"/>
          </a:p>
          <a:p>
            <a:pPr lvl="1"/>
            <a:r>
              <a:rPr lang="en-US" sz="2000" dirty="0" err="1"/>
              <a:t>Valores</a:t>
            </a:r>
            <a:endParaRPr lang="en-US" sz="2000" dirty="0"/>
          </a:p>
          <a:p>
            <a:pPr lvl="1"/>
            <a:endParaRPr lang="en-US" sz="2800" dirty="0"/>
          </a:p>
        </p:txBody>
      </p:sp>
    </p:spTree>
    <p:extLst>
      <p:ext uri="{BB962C8B-B14F-4D97-AF65-F5344CB8AC3E}">
        <p14:creationId xmlns:p14="http://schemas.microsoft.com/office/powerpoint/2010/main" val="25196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C802-7722-4580-AC68-E7470D5ECA3A}"/>
              </a:ext>
            </a:extLst>
          </p:cNvPr>
          <p:cNvSpPr>
            <a:spLocks noGrp="1"/>
          </p:cNvSpPr>
          <p:nvPr>
            <p:ph type="ctrTitle"/>
          </p:nvPr>
        </p:nvSpPr>
        <p:spPr>
          <a:xfrm>
            <a:off x="361816" y="1219200"/>
            <a:ext cx="8420368" cy="2538335"/>
          </a:xfrm>
        </p:spPr>
        <p:txBody>
          <a:bodyPr/>
          <a:lstStyle/>
          <a:p>
            <a:r>
              <a:rPr lang="en-US" dirty="0" err="1"/>
              <a:t>Questão</a:t>
            </a:r>
            <a:r>
              <a:rPr lang="en-US" dirty="0"/>
              <a:t> 06:</a:t>
            </a:r>
            <a:br>
              <a:rPr lang="en-US" dirty="0"/>
            </a:br>
            <a:r>
              <a:rPr lang="en-US" sz="2800" b="0" dirty="0"/>
              <a:t>(</a:t>
            </a:r>
            <a:r>
              <a:rPr lang="en-US" sz="2800" b="0" dirty="0" err="1"/>
              <a:t>Responda</a:t>
            </a:r>
            <a:r>
              <a:rPr lang="en-US" sz="2800" b="0" dirty="0"/>
              <a:t> </a:t>
            </a:r>
            <a:r>
              <a:rPr lang="en-US" sz="2800" b="0" dirty="0" err="1"/>
              <a:t>p.f</a:t>
            </a:r>
            <a:r>
              <a:rPr lang="en-US" sz="2800" b="0" dirty="0"/>
              <a:t>. </a:t>
            </a:r>
            <a:r>
              <a:rPr lang="en-US" sz="2800" b="0" dirty="0" err="1"/>
              <a:t>através</a:t>
            </a:r>
            <a:r>
              <a:rPr lang="en-US" sz="2800" b="0" dirty="0"/>
              <a:t> do </a:t>
            </a:r>
            <a:r>
              <a:rPr lang="en-US" sz="2800" b="0" dirty="0" err="1"/>
              <a:t>Ms</a:t>
            </a:r>
            <a:r>
              <a:rPr lang="en-US" sz="2800" b="0" dirty="0"/>
              <a:t> Teams)</a:t>
            </a:r>
            <a:br>
              <a:rPr lang="en-US" sz="2800" b="0" dirty="0"/>
            </a:br>
            <a:br>
              <a:rPr lang="en-US" sz="2800" b="0" dirty="0"/>
            </a:br>
            <a:br>
              <a:rPr lang="en-US" sz="2800" b="0" dirty="0"/>
            </a:br>
            <a:r>
              <a:rPr lang="en-US" sz="2400" dirty="0"/>
              <a:t>A) </a:t>
            </a:r>
            <a:r>
              <a:rPr lang="pt-BR" sz="2400" b="1" i="0" u="none" strike="noStrike" dirty="0">
                <a:solidFill>
                  <a:schemeClr val="tx1"/>
                </a:solidFill>
                <a:effectLst/>
                <a:latin typeface="Calibri" panose="020F0502020204030204" pitchFamily="34" charset="0"/>
              </a:rPr>
              <a:t>Problema mais relevante da atualidade?</a:t>
            </a:r>
            <a:r>
              <a:rPr lang="pt-BR" sz="2400" dirty="0">
                <a:solidFill>
                  <a:schemeClr val="tx1"/>
                </a:solidFill>
              </a:rPr>
              <a:t> </a:t>
            </a:r>
            <a:br>
              <a:rPr lang="pt-BR" sz="2400" dirty="0">
                <a:solidFill>
                  <a:schemeClr val="tx1"/>
                </a:solidFill>
              </a:rPr>
            </a:br>
            <a:r>
              <a:rPr lang="pt-BR" sz="2400" dirty="0"/>
              <a:t>B) </a:t>
            </a:r>
            <a:r>
              <a:rPr lang="pt-BR" sz="2400" dirty="0">
                <a:solidFill>
                  <a:schemeClr val="tx1"/>
                </a:solidFill>
              </a:rPr>
              <a:t>Problema para qual estimo mais vir a contribuir no futuro?</a:t>
            </a:r>
            <a:endParaRPr lang="en-US" sz="2400" b="0" dirty="0">
              <a:solidFill>
                <a:schemeClr val="tx1"/>
              </a:solidFill>
            </a:endParaRPr>
          </a:p>
        </p:txBody>
      </p:sp>
      <p:sp>
        <p:nvSpPr>
          <p:cNvPr id="3" name="Subtitle 2">
            <a:extLst>
              <a:ext uri="{FF2B5EF4-FFF2-40B4-BE49-F238E27FC236}">
                <a16:creationId xmlns:a16="http://schemas.microsoft.com/office/drawing/2014/main" id="{D601EC09-9D4E-4E27-8017-0441449A28D4}"/>
              </a:ext>
            </a:extLst>
          </p:cNvPr>
          <p:cNvSpPr>
            <a:spLocks noGrp="1"/>
          </p:cNvSpPr>
          <p:nvPr>
            <p:ph type="subTitle" idx="1"/>
          </p:nvPr>
        </p:nvSpPr>
        <p:spPr>
          <a:xfrm>
            <a:off x="609600" y="4104805"/>
            <a:ext cx="3803398" cy="2766935"/>
          </a:xfrm>
        </p:spPr>
        <p:txBody>
          <a:bodyPr/>
          <a:lstStyle/>
          <a:p>
            <a:r>
              <a:rPr lang="pt-BR" sz="1400" b="1" dirty="0"/>
              <a:t>1. Erradicar a Pobreza</a:t>
            </a:r>
          </a:p>
          <a:p>
            <a:r>
              <a:rPr lang="pt-BR" sz="1400" b="1" dirty="0"/>
              <a:t>2. Erradicar a Fome</a:t>
            </a:r>
          </a:p>
          <a:p>
            <a:r>
              <a:rPr lang="pt-BR" sz="1400" b="1" dirty="0"/>
              <a:t>3. Saúde de qualidade</a:t>
            </a:r>
          </a:p>
          <a:p>
            <a:r>
              <a:rPr lang="pt-BR" sz="1400" b="1" dirty="0"/>
              <a:t>4. Educação de Qualidade</a:t>
            </a:r>
          </a:p>
          <a:p>
            <a:r>
              <a:rPr lang="pt-BR" sz="1400" b="1" dirty="0"/>
              <a:t>5. Igualdade de Género</a:t>
            </a:r>
          </a:p>
          <a:p>
            <a:r>
              <a:rPr lang="pt-BR" sz="1400" b="1" dirty="0"/>
              <a:t>6. Água Potável e saneamento</a:t>
            </a:r>
          </a:p>
          <a:p>
            <a:r>
              <a:rPr lang="pt-BR" sz="1400" b="1" dirty="0"/>
              <a:t>7. Energias renováveis e acessíveis</a:t>
            </a:r>
          </a:p>
          <a:p>
            <a:r>
              <a:rPr lang="pt-BR" sz="1400" b="1" dirty="0"/>
              <a:t>8. Trabalho digno e crescimento económico</a:t>
            </a:r>
          </a:p>
        </p:txBody>
      </p:sp>
      <p:sp>
        <p:nvSpPr>
          <p:cNvPr id="6" name="Subtitle 2">
            <a:extLst>
              <a:ext uri="{FF2B5EF4-FFF2-40B4-BE49-F238E27FC236}">
                <a16:creationId xmlns:a16="http://schemas.microsoft.com/office/drawing/2014/main" id="{3881AA82-3F36-45E0-886A-90A810237325}"/>
              </a:ext>
            </a:extLst>
          </p:cNvPr>
          <p:cNvSpPr txBox="1">
            <a:spLocks/>
          </p:cNvSpPr>
          <p:nvPr/>
        </p:nvSpPr>
        <p:spPr>
          <a:xfrm>
            <a:off x="4554511" y="4091065"/>
            <a:ext cx="4360889" cy="2081135"/>
          </a:xfrm>
          <a:prstGeom prst="rect">
            <a:avLst/>
          </a:prstGeom>
        </p:spPr>
        <p:txBody>
          <a:bodyPr vert="horz" lIns="0" tIns="0" rIns="0" bIns="0" rtlCol="0">
            <a:noAutofit/>
          </a:bodyPr>
          <a:lstStyle>
            <a:lvl1pPr marL="0" indent="0" algn="l" defTabSz="914400" rtl="0" eaLnBrk="1" latinLnBrk="0" hangingPunct="1">
              <a:spcBef>
                <a:spcPts val="0"/>
              </a:spcBef>
              <a:buClr>
                <a:srgbClr val="007FA3"/>
              </a:buClr>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rgbClr val="007FA3"/>
              </a:buClr>
              <a:buFont typeface="Wingdings" panose="05000000000000000000"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9pPr>
          </a:lstStyle>
          <a:p>
            <a:r>
              <a:rPr lang="pt-BR" sz="1400" b="1" dirty="0"/>
              <a:t>9. Indústria e inovação e infrastruturas</a:t>
            </a:r>
          </a:p>
          <a:p>
            <a:r>
              <a:rPr lang="pt-BR" sz="1400" b="1" dirty="0"/>
              <a:t>10. Reduzir as desigualdades</a:t>
            </a:r>
          </a:p>
          <a:p>
            <a:r>
              <a:rPr lang="pt-BR" sz="1400" b="1" dirty="0"/>
              <a:t>11. Cidades e comunidades sustentáveis</a:t>
            </a:r>
          </a:p>
          <a:p>
            <a:r>
              <a:rPr lang="pt-BR" sz="1400" b="1" dirty="0"/>
              <a:t>12. Produção e consumo sustentáveis</a:t>
            </a:r>
          </a:p>
          <a:p>
            <a:r>
              <a:rPr lang="pt-BR" sz="1400" b="1" dirty="0"/>
              <a:t>13. Ação climática</a:t>
            </a:r>
          </a:p>
          <a:p>
            <a:r>
              <a:rPr lang="pt-BR" sz="1400" b="1" dirty="0"/>
              <a:t>14. Proteger a vida marinha</a:t>
            </a:r>
          </a:p>
          <a:p>
            <a:r>
              <a:rPr lang="pt-BR" sz="1400" b="1" dirty="0"/>
              <a:t>15. Proteger a vida terrestre</a:t>
            </a:r>
          </a:p>
          <a:p>
            <a:r>
              <a:rPr lang="pt-BR" sz="1400" b="1" dirty="0"/>
              <a:t>16. Paz, justiça e instituições eficazes</a:t>
            </a:r>
          </a:p>
          <a:p>
            <a:r>
              <a:rPr lang="pt-BR" sz="1400" b="1" dirty="0"/>
              <a:t>17. Parcerias para a implementação dos objetivos</a:t>
            </a:r>
            <a:endParaRPr lang="en-US" sz="1400" b="1" dirty="0"/>
          </a:p>
        </p:txBody>
      </p:sp>
    </p:spTree>
    <p:extLst>
      <p:ext uri="{BB962C8B-B14F-4D97-AF65-F5344CB8AC3E}">
        <p14:creationId xmlns:p14="http://schemas.microsoft.com/office/powerpoint/2010/main" val="2793465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57200" y="1545774"/>
            <a:ext cx="8229600" cy="4373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Intensidade do assunto específico</a:t>
            </a:r>
          </a:p>
          <a:p>
            <a:pPr marL="363538" algn="just" eaLnBrk="0" hangingPunct="0">
              <a:spcBef>
                <a:spcPct val="20000"/>
              </a:spcBef>
            </a:pPr>
            <a:r>
              <a:rPr lang="pt-PT" sz="2400" dirty="0"/>
              <a:t>Seis características determinam a intensidade de um assunto, ou quão importante essa questão ética é para um indivíduo: </a:t>
            </a:r>
          </a:p>
          <a:p>
            <a:pPr marL="987425" lvl="1" indent="-363538" eaLnBrk="0" hangingPunct="0">
              <a:spcBef>
                <a:spcPct val="20000"/>
              </a:spcBef>
              <a:buFont typeface="Arial" charset="0"/>
              <a:buChar char="–"/>
            </a:pPr>
            <a:r>
              <a:rPr lang="pt-PT" sz="2000" dirty="0"/>
              <a:t>Grau de dano causado.</a:t>
            </a:r>
          </a:p>
          <a:p>
            <a:pPr marL="987425" lvl="1" indent="-363538" eaLnBrk="0" hangingPunct="0">
              <a:spcBef>
                <a:spcPct val="20000"/>
              </a:spcBef>
              <a:buFont typeface="Arial" charset="0"/>
              <a:buChar char="–"/>
            </a:pPr>
            <a:r>
              <a:rPr lang="pt-PT" sz="2000" dirty="0"/>
              <a:t>Consenso sobre </a:t>
            </a:r>
            <a:r>
              <a:rPr lang="pt-PT" sz="2000" dirty="0" err="1"/>
              <a:t>incorreção</a:t>
            </a:r>
            <a:r>
              <a:rPr lang="pt-PT" sz="2000" dirty="0"/>
              <a:t>.</a:t>
            </a:r>
          </a:p>
          <a:p>
            <a:pPr marL="987425" lvl="1" indent="-363538" eaLnBrk="0" hangingPunct="0">
              <a:spcBef>
                <a:spcPct val="20000"/>
              </a:spcBef>
              <a:buFont typeface="Arial" charset="0"/>
              <a:buChar char="–"/>
            </a:pPr>
            <a:r>
              <a:rPr lang="pt-PT" sz="2000" dirty="0"/>
              <a:t>Probabilidade de causar dano.</a:t>
            </a:r>
          </a:p>
          <a:p>
            <a:pPr marL="987425" lvl="1" indent="-363538" eaLnBrk="0" hangingPunct="0">
              <a:spcBef>
                <a:spcPct val="20000"/>
              </a:spcBef>
              <a:buFont typeface="Arial" charset="0"/>
              <a:buChar char="–"/>
            </a:pPr>
            <a:r>
              <a:rPr lang="pt-PT" sz="2000" dirty="0"/>
              <a:t>Consequências imediatas ou diferidas.</a:t>
            </a:r>
          </a:p>
          <a:p>
            <a:pPr marL="987425" lvl="1" indent="-363538" eaLnBrk="0" hangingPunct="0">
              <a:spcBef>
                <a:spcPct val="20000"/>
              </a:spcBef>
              <a:buFont typeface="Arial" charset="0"/>
              <a:buChar char="–"/>
            </a:pPr>
            <a:r>
              <a:rPr lang="pt-PT" sz="2000" dirty="0"/>
              <a:t>Proximidade à(s) vítima(s).</a:t>
            </a:r>
          </a:p>
          <a:p>
            <a:pPr marL="987425" lvl="1" indent="-363538" eaLnBrk="0" hangingPunct="0">
              <a:spcBef>
                <a:spcPct val="20000"/>
              </a:spcBef>
              <a:buFont typeface="Arial" charset="0"/>
              <a:buChar char="–"/>
            </a:pPr>
            <a:r>
              <a:rPr lang="pt-PT" sz="2000" dirty="0"/>
              <a:t>Concentração dos efeitos.</a:t>
            </a:r>
          </a:p>
        </p:txBody>
      </p:sp>
      <p:sp>
        <p:nvSpPr>
          <p:cNvPr id="7" name="Title 1"/>
          <p:cNvSpPr>
            <a:spLocks noGrp="1"/>
          </p:cNvSpPr>
          <p:nvPr>
            <p:ph type="title"/>
          </p:nvPr>
        </p:nvSpPr>
        <p:spPr>
          <a:xfrm>
            <a:off x="457200" y="215372"/>
            <a:ext cx="8229600" cy="1097280"/>
          </a:xfrm>
        </p:spPr>
        <p:txBody>
          <a:bodyPr/>
          <a:lstStyle/>
          <a:p>
            <a:r>
              <a:rPr lang="en-US" sz="3200" dirty="0" err="1"/>
              <a:t>Fatores</a:t>
            </a:r>
            <a:r>
              <a:rPr lang="en-US" sz="3200" dirty="0"/>
              <a:t> que </a:t>
            </a:r>
            <a:r>
              <a:rPr lang="en-US" sz="3200" dirty="0" err="1"/>
              <a:t>influenciam</a:t>
            </a:r>
            <a:r>
              <a:rPr lang="en-US" sz="3200" dirty="0"/>
              <a:t> o </a:t>
            </a:r>
            <a:r>
              <a:rPr lang="en-US" sz="3200" dirty="0" err="1"/>
              <a:t>comportamento</a:t>
            </a:r>
            <a:r>
              <a:rPr lang="en-US" sz="3200" dirty="0"/>
              <a:t> </a:t>
            </a:r>
            <a:r>
              <a:rPr lang="en-US" sz="3200" dirty="0" err="1"/>
              <a:t>ético</a:t>
            </a:r>
            <a:r>
              <a:rPr lang="en-US" sz="3200" dirty="0"/>
              <a:t> e </a:t>
            </a:r>
            <a:r>
              <a:rPr lang="en-US" sz="3200" dirty="0" err="1"/>
              <a:t>não</a:t>
            </a:r>
            <a:r>
              <a:rPr lang="en-US" sz="3200" dirty="0"/>
              <a:t> </a:t>
            </a:r>
            <a:r>
              <a:rPr lang="en-US" sz="3200" dirty="0" err="1"/>
              <a:t>ético</a:t>
            </a:r>
            <a:endParaRPr lang="en-US" dirty="0"/>
          </a:p>
        </p:txBody>
      </p:sp>
    </p:spTree>
    <p:extLst>
      <p:ext uri="{BB962C8B-B14F-4D97-AF65-F5344CB8AC3E}">
        <p14:creationId xmlns:p14="http://schemas.microsoft.com/office/powerpoint/2010/main" val="2348792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chor="t"/>
          <a:lstStyle/>
          <a:p>
            <a:pPr algn="ctr"/>
            <a:r>
              <a:rPr lang="en-US" sz="3600" dirty="0" err="1"/>
              <a:t>Intensidade</a:t>
            </a:r>
            <a:r>
              <a:rPr lang="en-US" sz="3600" dirty="0"/>
              <a:t> do </a:t>
            </a:r>
            <a:r>
              <a:rPr lang="en-US" sz="3600" dirty="0" err="1"/>
              <a:t>assunto</a:t>
            </a:r>
            <a:endParaRPr lang="en-US" dirty="0"/>
          </a:p>
        </p:txBody>
      </p:sp>
      <p:pic>
        <p:nvPicPr>
          <p:cNvPr id="5" name="Picture 4" descr="The factors are as follows:&#10;• Consensus of Wrong: the more agreement that the action is wrong.&#10;• Probability of Harm: the greater the likelihood that the action will cause harm.&#10;• Immediacy of Consequences: the more immediately the consequences of the action will be felt.&#10;• Proximity to Victim(s): the closer the person feels to the victim.&#10;• Concentration of Effect: the more concentrated is the effect of the action on the victim.&#10;• Greatness of Harm: the larger the number of people harmed."/>
          <p:cNvPicPr>
            <a:picLocks noChangeAspect="1"/>
          </p:cNvPicPr>
          <p:nvPr/>
        </p:nvPicPr>
        <p:blipFill>
          <a:blip r:embed="rId3" cstate="print"/>
          <a:stretch>
            <a:fillRect/>
          </a:stretch>
        </p:blipFill>
        <p:spPr>
          <a:xfrm>
            <a:off x="984891" y="1384278"/>
            <a:ext cx="7174218" cy="4153495"/>
          </a:xfrm>
          <a:prstGeom prst="rect">
            <a:avLst/>
          </a:prstGeom>
        </p:spPr>
      </p:pic>
    </p:spTree>
    <p:extLst>
      <p:ext uri="{BB962C8B-B14F-4D97-AF65-F5344CB8AC3E}">
        <p14:creationId xmlns:p14="http://schemas.microsoft.com/office/powerpoint/2010/main" val="1442663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bwMode="auto">
          <a:xfrm>
            <a:off x="457200" y="1600200"/>
            <a:ext cx="8229600" cy="48006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dirty="0"/>
              <a:t>Os standards de ética não são universais</a:t>
            </a:r>
          </a:p>
          <a:p>
            <a:pPr marL="742950" lvl="1" indent="-285750" algn="just" eaLnBrk="0" hangingPunct="0">
              <a:spcBef>
                <a:spcPct val="20000"/>
              </a:spcBef>
              <a:buFont typeface="Arial" charset="0"/>
              <a:buChar char="–"/>
            </a:pPr>
            <a:r>
              <a:rPr lang="pt-PT" sz="2400" dirty="0"/>
              <a:t>As diferenças sociais e culturais determinam os comportamentos apropriados.</a:t>
            </a:r>
          </a:p>
          <a:p>
            <a:pPr marL="742950" lvl="1" indent="-285750" algn="just" eaLnBrk="0" hangingPunct="0">
              <a:spcBef>
                <a:spcPct val="20000"/>
              </a:spcBef>
              <a:buFont typeface="Arial" charset="0"/>
              <a:buChar char="–"/>
            </a:pPr>
            <a:endParaRPr lang="pt-PT" sz="800" dirty="0"/>
          </a:p>
          <a:p>
            <a:pPr marL="342900" indent="-342900" algn="just" eaLnBrk="0" hangingPunct="0">
              <a:spcBef>
                <a:spcPct val="20000"/>
              </a:spcBef>
              <a:buFont typeface="Arial" charset="0"/>
              <a:buChar char="•"/>
            </a:pPr>
            <a:r>
              <a:rPr lang="pt-PT" sz="2400" dirty="0">
                <a:latin typeface="Times New Roman" pitchFamily="18" charset="0"/>
                <a:cs typeface="Times New Roman" pitchFamily="18" charset="0"/>
                <a:hlinkClick r:id="rId3"/>
              </a:rPr>
              <a:t>Corrupção</a:t>
            </a:r>
            <a:r>
              <a:rPr lang="pt-PT" sz="2400" dirty="0">
                <a:latin typeface="Times New Roman" pitchFamily="18" charset="0"/>
                <a:cs typeface="Times New Roman" pitchFamily="18" charset="0"/>
              </a:rPr>
              <a:t> noutro país</a:t>
            </a:r>
          </a:p>
          <a:p>
            <a:pPr marL="800100" lvl="1" indent="-342900" algn="just" eaLnBrk="0" hangingPunct="0">
              <a:spcBef>
                <a:spcPct val="20000"/>
              </a:spcBef>
              <a:buFont typeface="Wingdings" panose="05000000000000000000" pitchFamily="2" charset="2"/>
              <a:buChar char="Ø"/>
            </a:pPr>
            <a:r>
              <a:rPr lang="pt-PT" sz="2400" b="1" dirty="0" err="1">
                <a:hlinkClick r:id="rId4"/>
              </a:rPr>
              <a:t>Convention</a:t>
            </a:r>
            <a:r>
              <a:rPr lang="pt-PT" sz="2400" b="1" dirty="0">
                <a:hlinkClick r:id="rId4"/>
              </a:rPr>
              <a:t> </a:t>
            </a:r>
            <a:r>
              <a:rPr lang="pt-PT" sz="2400" b="1" dirty="0" err="1">
                <a:hlinkClick r:id="rId4"/>
              </a:rPr>
              <a:t>on</a:t>
            </a:r>
            <a:r>
              <a:rPr lang="pt-PT" sz="2400" b="1" dirty="0">
                <a:hlinkClick r:id="rId4"/>
              </a:rPr>
              <a:t> </a:t>
            </a:r>
            <a:r>
              <a:rPr lang="pt-PT" sz="2400" b="1" dirty="0" err="1">
                <a:hlinkClick r:id="rId4"/>
              </a:rPr>
              <a:t>Combating</a:t>
            </a:r>
            <a:r>
              <a:rPr lang="pt-PT" sz="2400" b="1" dirty="0">
                <a:hlinkClick r:id="rId4"/>
              </a:rPr>
              <a:t> </a:t>
            </a:r>
            <a:r>
              <a:rPr lang="pt-PT" sz="2400" b="1" dirty="0" err="1">
                <a:hlinkClick r:id="rId4"/>
              </a:rPr>
              <a:t>Bribery</a:t>
            </a:r>
            <a:r>
              <a:rPr lang="pt-PT" sz="2400" b="1" dirty="0">
                <a:hlinkClick r:id="rId4"/>
              </a:rPr>
              <a:t> </a:t>
            </a:r>
            <a:r>
              <a:rPr lang="pt-PT" sz="2400" b="1" dirty="0" err="1">
                <a:hlinkClick r:id="rId4"/>
              </a:rPr>
              <a:t>of</a:t>
            </a:r>
            <a:r>
              <a:rPr lang="pt-PT" sz="2400" b="1" dirty="0">
                <a:hlinkClick r:id="rId4"/>
              </a:rPr>
              <a:t> </a:t>
            </a:r>
            <a:r>
              <a:rPr lang="pt-PT" sz="2400" b="1" dirty="0" err="1">
                <a:hlinkClick r:id="rId4"/>
              </a:rPr>
              <a:t>Foreign</a:t>
            </a:r>
            <a:r>
              <a:rPr lang="pt-PT" sz="2400" b="1" dirty="0">
                <a:hlinkClick r:id="rId4"/>
              </a:rPr>
              <a:t> </a:t>
            </a:r>
            <a:r>
              <a:rPr lang="pt-PT" sz="2400" b="1" dirty="0" err="1">
                <a:hlinkClick r:id="rId4"/>
              </a:rPr>
              <a:t>Public</a:t>
            </a:r>
            <a:r>
              <a:rPr lang="pt-PT" sz="2400" b="1" dirty="0">
                <a:hlinkClick r:id="rId4"/>
              </a:rPr>
              <a:t> </a:t>
            </a:r>
            <a:r>
              <a:rPr lang="pt-PT" sz="2400" b="1" dirty="0" err="1">
                <a:hlinkClick r:id="rId4"/>
              </a:rPr>
              <a:t>Officials</a:t>
            </a:r>
            <a:r>
              <a:rPr lang="pt-PT" sz="2400" b="1" dirty="0">
                <a:hlinkClick r:id="rId4"/>
              </a:rPr>
              <a:t> in </a:t>
            </a:r>
            <a:r>
              <a:rPr lang="pt-PT" sz="2400" b="1" dirty="0" err="1">
                <a:hlinkClick r:id="rId4"/>
              </a:rPr>
              <a:t>International</a:t>
            </a:r>
            <a:r>
              <a:rPr lang="pt-PT" sz="2400" b="1" dirty="0">
                <a:hlinkClick r:id="rId4"/>
              </a:rPr>
              <a:t> Business </a:t>
            </a:r>
            <a:r>
              <a:rPr lang="pt-PT" sz="2400" b="1" dirty="0" err="1">
                <a:hlinkClick r:id="rId4"/>
              </a:rPr>
              <a:t>Transactions</a:t>
            </a:r>
            <a:r>
              <a:rPr lang="pt-PT" sz="2400" dirty="0"/>
              <a:t> </a:t>
            </a:r>
            <a:r>
              <a:rPr lang="pt-PT" sz="1600" dirty="0" err="1"/>
              <a:t>adopted</a:t>
            </a:r>
            <a:r>
              <a:rPr lang="pt-PT" sz="1600" dirty="0"/>
              <a:t> </a:t>
            </a:r>
            <a:r>
              <a:rPr lang="pt-PT" sz="1600" dirty="0" err="1"/>
              <a:t>by</a:t>
            </a:r>
            <a:r>
              <a:rPr lang="pt-PT" sz="1600" dirty="0"/>
              <a:t> </a:t>
            </a:r>
            <a:r>
              <a:rPr lang="pt-PT" sz="1600" dirty="0" err="1"/>
              <a:t>the</a:t>
            </a:r>
            <a:r>
              <a:rPr lang="pt-PT" sz="1600" dirty="0"/>
              <a:t> </a:t>
            </a:r>
            <a:r>
              <a:rPr lang="pt-PT" sz="1600" dirty="0" err="1"/>
              <a:t>Organization</a:t>
            </a:r>
            <a:r>
              <a:rPr lang="pt-PT" sz="1600" dirty="0"/>
              <a:t> for </a:t>
            </a:r>
            <a:r>
              <a:rPr lang="pt-PT" sz="1600" dirty="0" err="1"/>
              <a:t>Economic</a:t>
            </a:r>
            <a:r>
              <a:rPr lang="pt-PT" sz="1600" dirty="0"/>
              <a:t> </a:t>
            </a:r>
            <a:r>
              <a:rPr lang="pt-PT" sz="1600" dirty="0" err="1"/>
              <a:t>Cooperation</a:t>
            </a:r>
            <a:r>
              <a:rPr lang="pt-PT" sz="1600" dirty="0"/>
              <a:t> </a:t>
            </a:r>
            <a:r>
              <a:rPr lang="pt-PT" sz="1600" dirty="0" err="1"/>
              <a:t>and</a:t>
            </a:r>
            <a:r>
              <a:rPr lang="pt-PT" sz="1600" dirty="0"/>
              <a:t> </a:t>
            </a:r>
            <a:r>
              <a:rPr lang="pt-PT" sz="1600" dirty="0" err="1"/>
              <a:t>Development</a:t>
            </a:r>
            <a:r>
              <a:rPr lang="pt-PT" sz="1600" dirty="0"/>
              <a:t> (OECD) - </a:t>
            </a:r>
            <a:r>
              <a:rPr lang="pt-PT" sz="1600" dirty="0" err="1"/>
              <a:t>obliges</a:t>
            </a:r>
            <a:r>
              <a:rPr lang="pt-PT" sz="1600" dirty="0"/>
              <a:t> </a:t>
            </a:r>
            <a:r>
              <a:rPr lang="pt-PT" sz="1600" dirty="0" err="1"/>
              <a:t>member</a:t>
            </a:r>
            <a:r>
              <a:rPr lang="pt-PT" sz="1600" dirty="0"/>
              <a:t> </a:t>
            </a:r>
            <a:r>
              <a:rPr lang="pt-PT" sz="1600" dirty="0" err="1"/>
              <a:t>states</a:t>
            </a:r>
            <a:r>
              <a:rPr lang="pt-PT" sz="1600" dirty="0"/>
              <a:t> to </a:t>
            </a:r>
            <a:r>
              <a:rPr lang="pt-PT" sz="1600" dirty="0" err="1"/>
              <a:t>make</a:t>
            </a:r>
            <a:r>
              <a:rPr lang="pt-PT" sz="1600" dirty="0"/>
              <a:t> </a:t>
            </a:r>
            <a:r>
              <a:rPr lang="pt-PT" sz="1600" dirty="0" err="1"/>
              <a:t>the</a:t>
            </a:r>
            <a:r>
              <a:rPr lang="pt-PT" sz="1600" dirty="0"/>
              <a:t> </a:t>
            </a:r>
            <a:r>
              <a:rPr lang="pt-PT" sz="1600" dirty="0" err="1"/>
              <a:t>bribery</a:t>
            </a:r>
            <a:r>
              <a:rPr lang="pt-PT" sz="1600" dirty="0"/>
              <a:t> </a:t>
            </a:r>
            <a:r>
              <a:rPr lang="pt-PT" sz="1600" dirty="0" err="1"/>
              <a:t>of</a:t>
            </a:r>
            <a:r>
              <a:rPr lang="pt-PT" sz="1600" dirty="0"/>
              <a:t> </a:t>
            </a:r>
            <a:r>
              <a:rPr lang="pt-PT" sz="1600" dirty="0" err="1"/>
              <a:t>foreign</a:t>
            </a:r>
            <a:r>
              <a:rPr lang="pt-PT" sz="1600" dirty="0"/>
              <a:t> </a:t>
            </a:r>
            <a:r>
              <a:rPr lang="pt-PT" sz="1600" dirty="0" err="1"/>
              <a:t>public</a:t>
            </a:r>
            <a:r>
              <a:rPr lang="pt-PT" sz="1600" dirty="0"/>
              <a:t> </a:t>
            </a:r>
            <a:r>
              <a:rPr lang="pt-PT" sz="1600" dirty="0" err="1"/>
              <a:t>officials</a:t>
            </a:r>
            <a:r>
              <a:rPr lang="pt-PT" sz="1600" dirty="0"/>
              <a:t> a criminal </a:t>
            </a:r>
            <a:r>
              <a:rPr lang="pt-PT" sz="1600" dirty="0" err="1"/>
              <a:t>offense</a:t>
            </a:r>
            <a:r>
              <a:rPr lang="pt-PT" sz="1600" dirty="0"/>
              <a:t>.</a:t>
            </a:r>
          </a:p>
          <a:p>
            <a:pPr eaLnBrk="0" hangingPunct="0">
              <a:spcBef>
                <a:spcPct val="20000"/>
              </a:spcBef>
            </a:pPr>
            <a:endParaRPr lang="pt-PT" sz="2400" dirty="0">
              <a:latin typeface="Times New Roman" pitchFamily="18" charset="0"/>
              <a:cs typeface="Times New Roman" pitchFamily="18" charset="0"/>
            </a:endParaRPr>
          </a:p>
        </p:txBody>
      </p:sp>
      <p:sp>
        <p:nvSpPr>
          <p:cNvPr id="7" name="Rectangle 2"/>
          <p:cNvSpPr>
            <a:spLocks noGrp="1" noChangeArrowheads="1"/>
          </p:cNvSpPr>
          <p:nvPr>
            <p:ph type="title"/>
          </p:nvPr>
        </p:nvSpPr>
        <p:spPr>
          <a:xfrm>
            <a:off x="685800" y="274638"/>
            <a:ext cx="7772400" cy="1143000"/>
          </a:xfrm>
        </p:spPr>
        <p:txBody>
          <a:bodyPr>
            <a:normAutofit/>
          </a:bodyPr>
          <a:lstStyle/>
          <a:p>
            <a:r>
              <a:rPr lang="en-US" dirty="0" err="1"/>
              <a:t>Ética</a:t>
            </a:r>
            <a:r>
              <a:rPr lang="en-US" dirty="0"/>
              <a:t> </a:t>
            </a:r>
            <a:r>
              <a:rPr lang="en-US" dirty="0" err="1"/>
              <a:t>em</a:t>
            </a:r>
            <a:r>
              <a:rPr lang="en-US" dirty="0"/>
              <a:t> </a:t>
            </a:r>
            <a:r>
              <a:rPr lang="en-US" dirty="0" err="1"/>
              <a:t>contexto</a:t>
            </a:r>
            <a:r>
              <a:rPr lang="en-US" dirty="0"/>
              <a:t> </a:t>
            </a:r>
            <a:r>
              <a:rPr lang="en-US" dirty="0" err="1"/>
              <a:t>internacional</a:t>
            </a:r>
            <a:endParaRPr lang="en-US" dirty="0">
              <a:latin typeface="Calibri" pitchFamily="34" charset="0"/>
            </a:endParaRPr>
          </a:p>
        </p:txBody>
      </p:sp>
    </p:spTree>
    <p:extLst>
      <p:ext uri="{BB962C8B-B14F-4D97-AF65-F5344CB8AC3E}">
        <p14:creationId xmlns:p14="http://schemas.microsoft.com/office/powerpoint/2010/main" val="1380532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z="2000" dirty="0">
                <a:latin typeface="+mn-lt"/>
              </a:rPr>
              <a:t>Os 10 </a:t>
            </a:r>
            <a:r>
              <a:rPr lang="en-US" sz="2000" dirty="0" err="1">
                <a:latin typeface="+mn-lt"/>
              </a:rPr>
              <a:t>princípios</a:t>
            </a:r>
            <a:r>
              <a:rPr lang="en-US" sz="2000" dirty="0">
                <a:latin typeface="+mn-lt"/>
              </a:rPr>
              <a:t> das </a:t>
            </a:r>
            <a:r>
              <a:rPr lang="en-US" sz="2000" dirty="0" err="1">
                <a:latin typeface="+mn-lt"/>
              </a:rPr>
              <a:t>nações</a:t>
            </a:r>
            <a:r>
              <a:rPr lang="en-US" sz="2000" dirty="0">
                <a:latin typeface="+mn-lt"/>
              </a:rPr>
              <a:t> </a:t>
            </a:r>
            <a:r>
              <a:rPr lang="en-US" sz="2000" dirty="0" err="1">
                <a:latin typeface="+mn-lt"/>
              </a:rPr>
              <a:t>unidas</a:t>
            </a:r>
            <a:r>
              <a:rPr lang="en-US" sz="2000" dirty="0">
                <a:latin typeface="+mn-lt"/>
              </a:rPr>
              <a:t> para a </a:t>
            </a:r>
            <a:r>
              <a:rPr lang="en-US" sz="2000" dirty="0" err="1">
                <a:latin typeface="+mn-lt"/>
              </a:rPr>
              <a:t>ética</a:t>
            </a:r>
            <a:r>
              <a:rPr lang="en-US" sz="2000" dirty="0">
                <a:latin typeface="+mn-lt"/>
              </a:rPr>
              <a:t> </a:t>
            </a:r>
            <a:r>
              <a:rPr lang="en-US" sz="2000" dirty="0" err="1">
                <a:latin typeface="+mn-lt"/>
              </a:rPr>
              <a:t>em</a:t>
            </a:r>
            <a:r>
              <a:rPr lang="en-US" sz="2000" dirty="0">
                <a:latin typeface="+mn-lt"/>
              </a:rPr>
              <a:t> </a:t>
            </a:r>
            <a:r>
              <a:rPr lang="en-US" sz="2000" dirty="0" err="1">
                <a:latin typeface="+mn-lt"/>
              </a:rPr>
              <a:t>contexto</a:t>
            </a:r>
            <a:r>
              <a:rPr lang="en-US" sz="2000" dirty="0">
                <a:latin typeface="+mn-lt"/>
                <a:cs typeface="Arial" pitchFamily="34" charset="0"/>
              </a:rPr>
              <a:t> global</a:t>
            </a:r>
            <a:endParaRPr lang="en-US" sz="2000" b="0" dirty="0">
              <a:latin typeface="+mn-lt"/>
            </a:endParaRPr>
          </a:p>
        </p:txBody>
      </p:sp>
      <p:graphicFrame>
        <p:nvGraphicFramePr>
          <p:cNvPr id="6" name="Table 5" descr="Headers: Principle Number, Principle Text"/>
          <p:cNvGraphicFramePr>
            <a:graphicFrameLocks noGrp="1"/>
          </p:cNvGraphicFramePr>
          <p:nvPr>
            <p:extLst>
              <p:ext uri="{D42A27DB-BD31-4B8C-83A1-F6EECF244321}">
                <p14:modId xmlns:p14="http://schemas.microsoft.com/office/powerpoint/2010/main" val="3463858848"/>
              </p:ext>
            </p:extLst>
          </p:nvPr>
        </p:nvGraphicFramePr>
        <p:xfrm>
          <a:off x="304800" y="1267132"/>
          <a:ext cx="8534400" cy="4066868"/>
        </p:xfrm>
        <a:graphic>
          <a:graphicData uri="http://schemas.openxmlformats.org/drawingml/2006/table">
            <a:tbl>
              <a:tblPr firstRow="1" bandRow="1">
                <a:tableStyleId>{3B4B98B0-60AC-42C2-AFA5-B58CD77FA1E5}</a:tableStyleId>
              </a:tblPr>
              <a:tblGrid>
                <a:gridCol w="19050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315985">
                <a:tc>
                  <a:txBody>
                    <a:bodyPr/>
                    <a:lstStyle/>
                    <a:p>
                      <a:r>
                        <a:rPr lang="en-US" sz="1600" dirty="0"/>
                        <a:t>Principle </a:t>
                      </a:r>
                      <a:r>
                        <a:rPr lang="en-US" sz="1600" dirty="0">
                          <a:solidFill>
                            <a:schemeClr val="bg1"/>
                          </a:solidFill>
                        </a:rPr>
                        <a:t>Number</a:t>
                      </a:r>
                    </a:p>
                  </a:txBody>
                  <a:tcPr/>
                </a:tc>
                <a:tc>
                  <a:txBody>
                    <a:bodyPr/>
                    <a:lstStyle/>
                    <a:p>
                      <a:r>
                        <a:rPr lang="en-US" sz="1600" dirty="0">
                          <a:solidFill>
                            <a:schemeClr val="bg1"/>
                          </a:solidFill>
                        </a:rPr>
                        <a:t>Principle Text</a:t>
                      </a:r>
                    </a:p>
                  </a:txBody>
                  <a:tcPr/>
                </a:tc>
                <a:extLst>
                  <a:ext uri="{0D108BD9-81ED-4DB2-BD59-A6C34878D82A}">
                    <a16:rowId xmlns:a16="http://schemas.microsoft.com/office/drawing/2014/main" val="10000"/>
                  </a:ext>
                </a:extLst>
              </a:tr>
              <a:tr h="295729">
                <a:tc>
                  <a:txBody>
                    <a:bodyPr/>
                    <a:lstStyle/>
                    <a:p>
                      <a:r>
                        <a:rPr lang="en-US" sz="1600" dirty="0"/>
                        <a:t>Human Rights</a:t>
                      </a:r>
                    </a:p>
                  </a:txBody>
                  <a:tcPr/>
                </a:tc>
                <a:tc>
                  <a:txBody>
                    <a:bodyPr/>
                    <a:lstStyle/>
                    <a:p>
                      <a:r>
                        <a:rPr lang="en-US" sz="1600" dirty="0">
                          <a:solidFill>
                            <a:schemeClr val="accent1">
                              <a:lumMod val="20000"/>
                              <a:lumOff val="80000"/>
                            </a:schemeClr>
                          </a:solidFill>
                        </a:rPr>
                        <a:t>blank</a:t>
                      </a:r>
                    </a:p>
                  </a:txBody>
                  <a:tcPr/>
                </a:tc>
                <a:extLst>
                  <a:ext uri="{0D108BD9-81ED-4DB2-BD59-A6C34878D82A}">
                    <a16:rowId xmlns:a16="http://schemas.microsoft.com/office/drawing/2014/main" val="10001"/>
                  </a:ext>
                </a:extLst>
              </a:tr>
              <a:tr h="653108">
                <a:tc>
                  <a:txBody>
                    <a:bodyPr/>
                    <a:lstStyle/>
                    <a:p>
                      <a:r>
                        <a:rPr lang="en-US" sz="1600" dirty="0"/>
                        <a:t>Principle 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Business should support and respect the protection of internationally proclaimed human rights within their sphere of influence; and </a:t>
                      </a:r>
                      <a:endParaRPr lang="en-US" sz="1600" dirty="0"/>
                    </a:p>
                  </a:txBody>
                  <a:tcPr/>
                </a:tc>
                <a:extLst>
                  <a:ext uri="{0D108BD9-81ED-4DB2-BD59-A6C34878D82A}">
                    <a16:rowId xmlns:a16="http://schemas.microsoft.com/office/drawing/2014/main" val="10002"/>
                  </a:ext>
                </a:extLst>
              </a:tr>
              <a:tr h="454381">
                <a:tc>
                  <a:txBody>
                    <a:bodyPr/>
                    <a:lstStyle/>
                    <a:p>
                      <a:r>
                        <a:rPr lang="en-US" sz="1600" dirty="0"/>
                        <a:t>Principle</a:t>
                      </a:r>
                      <a:r>
                        <a:rPr lang="en-US" sz="1600" baseline="0" dirty="0"/>
                        <a:t> 2</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Make sure they are not complicit in human rights abuses. </a:t>
                      </a:r>
                      <a:endParaRPr lang="en-US" sz="1600" dirty="0"/>
                    </a:p>
                    <a:p>
                      <a:endParaRPr lang="en-US" sz="1600" dirty="0">
                        <a:solidFill>
                          <a:srgbClr val="DBD6E8"/>
                        </a:solidFill>
                      </a:endParaRPr>
                    </a:p>
                  </a:txBody>
                  <a:tcPr/>
                </a:tc>
                <a:extLst>
                  <a:ext uri="{0D108BD9-81ED-4DB2-BD59-A6C34878D82A}">
                    <a16:rowId xmlns:a16="http://schemas.microsoft.com/office/drawing/2014/main" val="10003"/>
                  </a:ext>
                </a:extLst>
              </a:tr>
              <a:tr h="295729">
                <a:tc>
                  <a:txBody>
                    <a:bodyPr/>
                    <a:lstStyle/>
                    <a:p>
                      <a:r>
                        <a:rPr lang="en-US" sz="1600" dirty="0"/>
                        <a:t>Labor Standards</a:t>
                      </a:r>
                    </a:p>
                  </a:txBody>
                  <a:tcPr/>
                </a:tc>
                <a:tc>
                  <a:txBody>
                    <a:bodyPr/>
                    <a:lstStyle/>
                    <a:p>
                      <a:r>
                        <a:rPr lang="en-US" sz="1600" dirty="0">
                          <a:solidFill>
                            <a:schemeClr val="bg1"/>
                          </a:solidFill>
                        </a:rPr>
                        <a:t>blank</a:t>
                      </a:r>
                    </a:p>
                  </a:txBody>
                  <a:tcPr/>
                </a:tc>
                <a:extLst>
                  <a:ext uri="{0D108BD9-81ED-4DB2-BD59-A6C34878D82A}">
                    <a16:rowId xmlns:a16="http://schemas.microsoft.com/office/drawing/2014/main" val="10004"/>
                  </a:ext>
                </a:extLst>
              </a:tr>
              <a:tr h="454381">
                <a:tc>
                  <a:txBody>
                    <a:bodyPr/>
                    <a:lstStyle/>
                    <a:p>
                      <a:r>
                        <a:rPr lang="en-US" sz="1600" dirty="0"/>
                        <a:t>Principle 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Business should uphold the freedom of association and the effective recognition of the right to collective bargaining; </a:t>
                      </a:r>
                      <a:endParaRPr lang="en-US" sz="1600" dirty="0"/>
                    </a:p>
                  </a:txBody>
                  <a:tcPr/>
                </a:tc>
                <a:extLst>
                  <a:ext uri="{0D108BD9-81ED-4DB2-BD59-A6C34878D82A}">
                    <a16:rowId xmlns:a16="http://schemas.microsoft.com/office/drawing/2014/main" val="10005"/>
                  </a:ext>
                </a:extLst>
              </a:tr>
              <a:tr h="290182">
                <a:tc>
                  <a:txBody>
                    <a:bodyPr/>
                    <a:lstStyle/>
                    <a:p>
                      <a:r>
                        <a:rPr lang="en-US" sz="1600" dirty="0"/>
                        <a:t>Principle 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 elimination of all forms of forced and compulsory labor; </a:t>
                      </a:r>
                      <a:endParaRPr lang="en-US" sz="1600" dirty="0"/>
                    </a:p>
                  </a:txBody>
                  <a:tcPr/>
                </a:tc>
                <a:extLst>
                  <a:ext uri="{0D108BD9-81ED-4DB2-BD59-A6C34878D82A}">
                    <a16:rowId xmlns:a16="http://schemas.microsoft.com/office/drawing/2014/main" val="10006"/>
                  </a:ext>
                </a:extLst>
              </a:tr>
              <a:tr h="295729">
                <a:tc>
                  <a:txBody>
                    <a:bodyPr/>
                    <a:lstStyle/>
                    <a:p>
                      <a:r>
                        <a:rPr lang="en-US" sz="1600" dirty="0"/>
                        <a:t>Principle</a:t>
                      </a:r>
                      <a:r>
                        <a:rPr lang="en-US" sz="1600" baseline="0" dirty="0"/>
                        <a:t> 5</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 effective abolition of child labor; and </a:t>
                      </a:r>
                      <a:endParaRPr lang="en-US" sz="1600" dirty="0"/>
                    </a:p>
                  </a:txBody>
                  <a:tcPr/>
                </a:tc>
                <a:extLst>
                  <a:ext uri="{0D108BD9-81ED-4DB2-BD59-A6C34878D82A}">
                    <a16:rowId xmlns:a16="http://schemas.microsoft.com/office/drawing/2014/main" val="10007"/>
                  </a:ext>
                </a:extLst>
              </a:tr>
              <a:tr h="461825">
                <a:tc>
                  <a:txBody>
                    <a:bodyPr/>
                    <a:lstStyle/>
                    <a:p>
                      <a:r>
                        <a:rPr lang="en-US" sz="1600" dirty="0"/>
                        <a:t>Principle 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 elimination of discrimination in respect to employment and occupation. </a:t>
                      </a:r>
                      <a:endParaRPr lang="en-US" sz="16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16862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Headers: Principle Number, Principle Text"/>
          <p:cNvGraphicFramePr>
            <a:graphicFrameLocks noGrp="1"/>
          </p:cNvGraphicFramePr>
          <p:nvPr>
            <p:extLst>
              <p:ext uri="{D42A27DB-BD31-4B8C-83A1-F6EECF244321}">
                <p14:modId xmlns:p14="http://schemas.microsoft.com/office/powerpoint/2010/main" val="432419117"/>
              </p:ext>
            </p:extLst>
          </p:nvPr>
        </p:nvGraphicFramePr>
        <p:xfrm>
          <a:off x="304800" y="1283550"/>
          <a:ext cx="8534400" cy="4126651"/>
        </p:xfrm>
        <a:graphic>
          <a:graphicData uri="http://schemas.openxmlformats.org/drawingml/2006/table">
            <a:tbl>
              <a:tblPr firstRow="1" bandRow="1">
                <a:tableStyleId>{3B4B98B0-60AC-42C2-AFA5-B58CD77FA1E5}</a:tableStyleId>
              </a:tblPr>
              <a:tblGrid>
                <a:gridCol w="19050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465015">
                <a:tc>
                  <a:txBody>
                    <a:bodyPr/>
                    <a:lstStyle/>
                    <a:p>
                      <a:r>
                        <a:rPr lang="en-US" sz="1600" dirty="0"/>
                        <a:t>Principle </a:t>
                      </a:r>
                      <a:r>
                        <a:rPr lang="en-US" sz="1600" dirty="0">
                          <a:solidFill>
                            <a:schemeClr val="bg1"/>
                          </a:solidFill>
                        </a:rPr>
                        <a:t>Number</a:t>
                      </a:r>
                    </a:p>
                  </a:txBody>
                  <a:tcPr/>
                </a:tc>
                <a:tc>
                  <a:txBody>
                    <a:bodyPr/>
                    <a:lstStyle/>
                    <a:p>
                      <a:r>
                        <a:rPr lang="en-US" sz="1600" dirty="0">
                          <a:solidFill>
                            <a:schemeClr val="bg1"/>
                          </a:solidFill>
                        </a:rPr>
                        <a:t>Principle Text</a:t>
                      </a:r>
                    </a:p>
                  </a:txBody>
                  <a:tcPr/>
                </a:tc>
                <a:extLst>
                  <a:ext uri="{0D108BD9-81ED-4DB2-BD59-A6C34878D82A}">
                    <a16:rowId xmlns:a16="http://schemas.microsoft.com/office/drawing/2014/main" val="10000"/>
                  </a:ext>
                </a:extLst>
              </a:tr>
              <a:tr h="435207">
                <a:tc>
                  <a:txBody>
                    <a:bodyPr/>
                    <a:lstStyle/>
                    <a:p>
                      <a:r>
                        <a:rPr lang="en-US" sz="1600" dirty="0"/>
                        <a:t>Environment</a:t>
                      </a:r>
                    </a:p>
                  </a:txBody>
                  <a:tcPr/>
                </a:tc>
                <a:tc>
                  <a:txBody>
                    <a:bodyPr/>
                    <a:lstStyle/>
                    <a:p>
                      <a:r>
                        <a:rPr lang="en-US" sz="1600" dirty="0">
                          <a:solidFill>
                            <a:schemeClr val="accent1">
                              <a:lumMod val="20000"/>
                              <a:lumOff val="80000"/>
                            </a:schemeClr>
                          </a:solidFill>
                        </a:rPr>
                        <a:t>blank</a:t>
                      </a:r>
                    </a:p>
                  </a:txBody>
                  <a:tcPr/>
                </a:tc>
                <a:extLst>
                  <a:ext uri="{0D108BD9-81ED-4DB2-BD59-A6C34878D82A}">
                    <a16:rowId xmlns:a16="http://schemas.microsoft.com/office/drawing/2014/main" val="10001"/>
                  </a:ext>
                </a:extLst>
              </a:tr>
              <a:tr h="785170">
                <a:tc>
                  <a:txBody>
                    <a:bodyPr/>
                    <a:lstStyle/>
                    <a:p>
                      <a:r>
                        <a:rPr lang="en-US" sz="1600" dirty="0"/>
                        <a:t>Principle 7</a:t>
                      </a:r>
                    </a:p>
                  </a:txBody>
                  <a:tcPr/>
                </a:tc>
                <a:tc>
                  <a:txBody>
                    <a:bodyPr/>
                    <a:lstStyle/>
                    <a:p>
                      <a:r>
                        <a:rPr lang="en-US" sz="1600" kern="1200" dirty="0">
                          <a:solidFill>
                            <a:schemeClr val="tx1"/>
                          </a:solidFill>
                          <a:effectLst/>
                          <a:latin typeface="+mn-lt"/>
                          <a:ea typeface="+mn-ea"/>
                          <a:cs typeface="+mn-cs"/>
                        </a:rPr>
                        <a:t>Business should support a precautionary approach to environmental challenges; </a:t>
                      </a:r>
                      <a:endParaRPr lang="en-US" sz="1600" dirty="0"/>
                    </a:p>
                  </a:txBody>
                  <a:tcPr/>
                </a:tc>
                <a:extLst>
                  <a:ext uri="{0D108BD9-81ED-4DB2-BD59-A6C34878D82A}">
                    <a16:rowId xmlns:a16="http://schemas.microsoft.com/office/drawing/2014/main" val="10002"/>
                  </a:ext>
                </a:extLst>
              </a:tr>
              <a:tr h="668684">
                <a:tc>
                  <a:txBody>
                    <a:bodyPr/>
                    <a:lstStyle/>
                    <a:p>
                      <a:r>
                        <a:rPr lang="en-US" sz="1600" dirty="0"/>
                        <a:t>Principle</a:t>
                      </a:r>
                      <a:r>
                        <a:rPr lang="en-US" sz="1600" baseline="0" dirty="0"/>
                        <a:t> 8</a:t>
                      </a:r>
                      <a:endParaRPr lang="en-US" sz="1600" dirty="0"/>
                    </a:p>
                  </a:txBody>
                  <a:tcPr/>
                </a:tc>
                <a:tc>
                  <a:txBody>
                    <a:bodyPr/>
                    <a:lstStyle/>
                    <a:p>
                      <a:r>
                        <a:rPr lang="en-US" sz="1600" kern="1200" dirty="0">
                          <a:solidFill>
                            <a:schemeClr val="tx1"/>
                          </a:solidFill>
                          <a:effectLst/>
                          <a:latin typeface="+mn-lt"/>
                          <a:ea typeface="+mn-ea"/>
                          <a:cs typeface="+mn-cs"/>
                        </a:rPr>
                        <a:t>Undertake initiatives to promote greater environmental responsibility; and </a:t>
                      </a:r>
                      <a:endParaRPr lang="en-US" sz="1600" dirty="0"/>
                    </a:p>
                  </a:txBody>
                  <a:tcPr/>
                </a:tc>
                <a:extLst>
                  <a:ext uri="{0D108BD9-81ED-4DB2-BD59-A6C34878D82A}">
                    <a16:rowId xmlns:a16="http://schemas.microsoft.com/office/drawing/2014/main" val="10003"/>
                  </a:ext>
                </a:extLst>
              </a:tr>
              <a:tr h="668684">
                <a:tc>
                  <a:txBody>
                    <a:bodyPr/>
                    <a:lstStyle/>
                    <a:p>
                      <a:r>
                        <a:rPr lang="en-US" sz="1600" dirty="0"/>
                        <a:t>Principle 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Encourage the development and diffusion of environmentally friendly technologies. </a:t>
                      </a:r>
                      <a:endParaRPr lang="en-US" sz="1600" dirty="0"/>
                    </a:p>
                  </a:txBody>
                  <a:tcPr/>
                </a:tc>
                <a:extLst>
                  <a:ext uri="{0D108BD9-81ED-4DB2-BD59-A6C34878D82A}">
                    <a16:rowId xmlns:a16="http://schemas.microsoft.com/office/drawing/2014/main" val="10004"/>
                  </a:ext>
                </a:extLst>
              </a:tr>
              <a:tr h="435207">
                <a:tc>
                  <a:txBody>
                    <a:bodyPr/>
                    <a:lstStyle/>
                    <a:p>
                      <a:r>
                        <a:rPr lang="en-US" sz="1600" dirty="0"/>
                        <a:t>Anti-Corruption</a:t>
                      </a:r>
                    </a:p>
                  </a:txBody>
                  <a:tcPr/>
                </a:tc>
                <a:tc>
                  <a:txBody>
                    <a:bodyPr/>
                    <a:lstStyle/>
                    <a:p>
                      <a:r>
                        <a:rPr lang="en-US" sz="1600" dirty="0">
                          <a:solidFill>
                            <a:schemeClr val="accent1">
                              <a:lumMod val="20000"/>
                              <a:lumOff val="80000"/>
                            </a:schemeClr>
                          </a:solidFill>
                        </a:rPr>
                        <a:t>blank</a:t>
                      </a:r>
                    </a:p>
                  </a:txBody>
                  <a:tcPr/>
                </a:tc>
                <a:extLst>
                  <a:ext uri="{0D108BD9-81ED-4DB2-BD59-A6C34878D82A}">
                    <a16:rowId xmlns:a16="http://schemas.microsoft.com/office/drawing/2014/main" val="10005"/>
                  </a:ext>
                </a:extLst>
              </a:tr>
              <a:tr h="668684">
                <a:tc>
                  <a:txBody>
                    <a:bodyPr/>
                    <a:lstStyle/>
                    <a:p>
                      <a:r>
                        <a:rPr lang="en-US" sz="1600" dirty="0"/>
                        <a:t>Principle 10</a:t>
                      </a:r>
                    </a:p>
                  </a:txBody>
                  <a:tcPr/>
                </a:tc>
                <a:tc>
                  <a:txBody>
                    <a:bodyPr/>
                    <a:lstStyle/>
                    <a:p>
                      <a:r>
                        <a:rPr lang="en-US" sz="1600" kern="1200" dirty="0">
                          <a:solidFill>
                            <a:schemeClr val="tx1"/>
                          </a:solidFill>
                          <a:effectLst/>
                          <a:latin typeface="+mn-lt"/>
                          <a:ea typeface="+mn-ea"/>
                          <a:cs typeface="+mn-cs"/>
                        </a:rPr>
                        <a:t>Business should work against corruption in all its forms, including extortion and bribery. </a:t>
                      </a:r>
                      <a:endParaRPr lang="en-US" sz="1600" dirty="0"/>
                    </a:p>
                  </a:txBody>
                  <a:tcPr/>
                </a:tc>
                <a:extLst>
                  <a:ext uri="{0D108BD9-81ED-4DB2-BD59-A6C34878D82A}">
                    <a16:rowId xmlns:a16="http://schemas.microsoft.com/office/drawing/2014/main" val="10006"/>
                  </a:ext>
                </a:extLst>
              </a:tr>
            </a:tbl>
          </a:graphicData>
        </a:graphic>
      </p:graphicFrame>
      <p:sp>
        <p:nvSpPr>
          <p:cNvPr id="7" name="Title 1"/>
          <p:cNvSpPr>
            <a:spLocks noGrp="1"/>
          </p:cNvSpPr>
          <p:nvPr>
            <p:ph type="title"/>
          </p:nvPr>
        </p:nvSpPr>
        <p:spPr>
          <a:xfrm>
            <a:off x="457200" y="228600"/>
            <a:ext cx="8229600" cy="1066800"/>
          </a:xfrm>
        </p:spPr>
        <p:txBody>
          <a:bodyPr/>
          <a:lstStyle/>
          <a:p>
            <a:br>
              <a:rPr lang="en-US" sz="2800" dirty="0"/>
            </a:br>
            <a:r>
              <a:rPr lang="en-US" sz="2000" dirty="0" err="1">
                <a:latin typeface="+mn-lt"/>
              </a:rPr>
              <a:t>Os</a:t>
            </a:r>
            <a:r>
              <a:rPr lang="en-US" sz="2000" dirty="0">
                <a:latin typeface="+mn-lt"/>
              </a:rPr>
              <a:t> 10 </a:t>
            </a:r>
            <a:r>
              <a:rPr lang="en-US" sz="2000" dirty="0" err="1">
                <a:latin typeface="+mn-lt"/>
              </a:rPr>
              <a:t>princípios</a:t>
            </a:r>
            <a:r>
              <a:rPr lang="en-US" sz="2000" dirty="0">
                <a:latin typeface="+mn-lt"/>
              </a:rPr>
              <a:t> das </a:t>
            </a:r>
            <a:r>
              <a:rPr lang="en-US" sz="2000" dirty="0" err="1">
                <a:latin typeface="+mn-lt"/>
              </a:rPr>
              <a:t>nações</a:t>
            </a:r>
            <a:r>
              <a:rPr lang="en-US" sz="2000" dirty="0">
                <a:latin typeface="+mn-lt"/>
              </a:rPr>
              <a:t> </a:t>
            </a:r>
            <a:r>
              <a:rPr lang="en-US" sz="2000" dirty="0" err="1">
                <a:latin typeface="+mn-lt"/>
              </a:rPr>
              <a:t>unidas</a:t>
            </a:r>
            <a:r>
              <a:rPr lang="en-US" sz="2000" dirty="0">
                <a:latin typeface="+mn-lt"/>
              </a:rPr>
              <a:t> para a </a:t>
            </a:r>
            <a:r>
              <a:rPr lang="en-US" sz="2000" dirty="0" err="1">
                <a:latin typeface="+mn-lt"/>
              </a:rPr>
              <a:t>ética</a:t>
            </a:r>
            <a:r>
              <a:rPr lang="en-US" sz="2000" dirty="0">
                <a:latin typeface="+mn-lt"/>
              </a:rPr>
              <a:t> </a:t>
            </a:r>
            <a:r>
              <a:rPr lang="en-US" sz="2000" dirty="0" err="1">
                <a:latin typeface="+mn-lt"/>
              </a:rPr>
              <a:t>em</a:t>
            </a:r>
            <a:r>
              <a:rPr lang="en-US" sz="2000" dirty="0">
                <a:latin typeface="+mn-lt"/>
              </a:rPr>
              <a:t> </a:t>
            </a:r>
            <a:r>
              <a:rPr lang="en-US" sz="2000" dirty="0" err="1">
                <a:latin typeface="+mn-lt"/>
              </a:rPr>
              <a:t>contexto</a:t>
            </a:r>
            <a:r>
              <a:rPr lang="en-US" sz="2000" dirty="0">
                <a:latin typeface="+mn-lt"/>
                <a:cs typeface="Arial" pitchFamily="34" charset="0"/>
              </a:rPr>
              <a:t> global</a:t>
            </a:r>
            <a:endParaRPr lang="en-US" sz="2000" b="0" dirty="0">
              <a:latin typeface="+mn-lt"/>
            </a:endParaRPr>
          </a:p>
        </p:txBody>
      </p:sp>
    </p:spTree>
    <p:extLst>
      <p:ext uri="{BB962C8B-B14F-4D97-AF65-F5344CB8AC3E}">
        <p14:creationId xmlns:p14="http://schemas.microsoft.com/office/powerpoint/2010/main" val="1540231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Como </a:t>
            </a:r>
            <a:r>
              <a:rPr lang="en-US" dirty="0" err="1"/>
              <a:t>melhorar</a:t>
            </a:r>
            <a:r>
              <a:rPr lang="en-US" dirty="0"/>
              <a:t> o </a:t>
            </a:r>
            <a:r>
              <a:rPr lang="en-US" dirty="0" err="1"/>
              <a:t>comportamento</a:t>
            </a:r>
            <a:r>
              <a:rPr lang="en-US" dirty="0"/>
              <a:t> </a:t>
            </a:r>
            <a:r>
              <a:rPr lang="en-US" dirty="0" err="1"/>
              <a:t>ético</a:t>
            </a:r>
            <a:endParaRPr lang="en-US" dirty="0"/>
          </a:p>
        </p:txBody>
      </p:sp>
      <p:sp>
        <p:nvSpPr>
          <p:cNvPr id="5" name="Rectangle 3"/>
          <p:cNvSpPr txBox="1">
            <a:spLocks/>
          </p:cNvSpPr>
          <p:nvPr/>
        </p:nvSpPr>
        <p:spPr bwMode="auto">
          <a:xfrm>
            <a:off x="457200" y="2057400"/>
            <a:ext cx="8229600" cy="4068763"/>
          </a:xfrm>
          <a:prstGeom prst="rect">
            <a:avLst/>
          </a:prstGeom>
          <a:noFill/>
          <a:ln w="9525">
            <a:noFill/>
            <a:miter lim="800000"/>
            <a:headEnd/>
            <a:tailEnd/>
          </a:ln>
        </p:spPr>
        <p:txBody>
          <a:bodyPr/>
          <a:lstStyle/>
          <a:p>
            <a:pPr marL="457200" indent="-457200" algn="just">
              <a:buFont typeface="Arial" panose="020B0604020202020204" pitchFamily="34" charset="0"/>
              <a:buChar char="•"/>
            </a:pPr>
            <a:r>
              <a:rPr lang="pt-PT" sz="2400" b="1" u="sng" dirty="0"/>
              <a:t>Seleção de empregados</a:t>
            </a:r>
            <a:r>
              <a:rPr lang="pt-PT" sz="2400" b="1" dirty="0"/>
              <a:t> </a:t>
            </a:r>
            <a:r>
              <a:rPr lang="pt-PT" sz="2400" dirty="0"/>
              <a:t>– quando se selecionam novos empregados deve ter-se em consideração o seu estádio de desenvolvimento moral, valores pessoais, força do ego, e locus de controle.</a:t>
            </a:r>
          </a:p>
          <a:p>
            <a:pPr marL="171450" indent="-171450" algn="just">
              <a:buFont typeface="Arial" panose="020B0604020202020204" pitchFamily="34" charset="0"/>
              <a:buChar char="•"/>
            </a:pPr>
            <a:endParaRPr lang="pt-PT" sz="800" dirty="0"/>
          </a:p>
        </p:txBody>
      </p:sp>
    </p:spTree>
    <p:extLst>
      <p:ext uri="{BB962C8B-B14F-4D97-AF65-F5344CB8AC3E}">
        <p14:creationId xmlns:p14="http://schemas.microsoft.com/office/powerpoint/2010/main" val="271125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dirty="0"/>
              <a:t>Como </a:t>
            </a:r>
            <a:r>
              <a:rPr lang="en-US" dirty="0" err="1"/>
              <a:t>melhorar</a:t>
            </a:r>
            <a:r>
              <a:rPr lang="en-US" dirty="0"/>
              <a:t> o </a:t>
            </a:r>
            <a:r>
              <a:rPr lang="en-US" dirty="0" err="1"/>
              <a:t>comportamento</a:t>
            </a:r>
            <a:r>
              <a:rPr lang="en-US" dirty="0"/>
              <a:t> </a:t>
            </a:r>
            <a:r>
              <a:rPr lang="en-US" dirty="0" err="1"/>
              <a:t>ético</a:t>
            </a:r>
            <a:endParaRPr lang="en-US" dirty="0"/>
          </a:p>
        </p:txBody>
      </p:sp>
      <p:sp>
        <p:nvSpPr>
          <p:cNvPr id="6" name="Rectangle 3">
            <a:extLst>
              <a:ext uri="{FF2B5EF4-FFF2-40B4-BE49-F238E27FC236}">
                <a16:creationId xmlns:a16="http://schemas.microsoft.com/office/drawing/2014/main" id="{A42D0811-6DB6-4CD6-BAFE-C922FD27E5EB}"/>
              </a:ext>
            </a:extLst>
          </p:cNvPr>
          <p:cNvSpPr txBox="1">
            <a:spLocks/>
          </p:cNvSpPr>
          <p:nvPr/>
        </p:nvSpPr>
        <p:spPr bwMode="auto">
          <a:xfrm>
            <a:off x="457200" y="2057400"/>
            <a:ext cx="8229600" cy="4068763"/>
          </a:xfrm>
          <a:prstGeom prst="rect">
            <a:avLst/>
          </a:prstGeom>
          <a:noFill/>
          <a:ln w="9525">
            <a:noFill/>
            <a:miter lim="800000"/>
            <a:headEnd/>
            <a:tailEnd/>
          </a:ln>
        </p:spPr>
        <p:txBody>
          <a:bodyPr/>
          <a:lstStyle/>
          <a:p>
            <a:pPr marL="171450" indent="-171450" algn="just">
              <a:buFont typeface="Arial" panose="020B0604020202020204" pitchFamily="34" charset="0"/>
              <a:buChar char="•"/>
            </a:pPr>
            <a:endParaRPr lang="pt-PT" sz="800" dirty="0"/>
          </a:p>
          <a:p>
            <a:pPr marL="457200" indent="-457200" algn="just">
              <a:buFont typeface="Arial" panose="020B0604020202020204" pitchFamily="34" charset="0"/>
              <a:buChar char="•"/>
            </a:pPr>
            <a:r>
              <a:rPr lang="pt-PT" sz="2400" b="1" u="sng" dirty="0"/>
              <a:t>Códigos de ética</a:t>
            </a:r>
            <a:r>
              <a:rPr lang="pt-PT" sz="2400" b="1" dirty="0"/>
              <a:t> </a:t>
            </a:r>
            <a:r>
              <a:rPr lang="pt-PT" sz="2400" dirty="0"/>
              <a:t>– um código de ética é uma declaração formal dos principais valores e regras de ética que a organização espera que os seus empregados cumpram. </a:t>
            </a:r>
          </a:p>
        </p:txBody>
      </p:sp>
    </p:spTree>
    <p:extLst>
      <p:ext uri="{BB962C8B-B14F-4D97-AF65-F5344CB8AC3E}">
        <p14:creationId xmlns:p14="http://schemas.microsoft.com/office/powerpoint/2010/main" val="1224487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13000"/>
          </a:schemeClr>
        </a:solidFill>
        <a:effectLst/>
      </p:bgPr>
    </p:bg>
    <p:spTree>
      <p:nvGrpSpPr>
        <p:cNvPr id="1" name=""/>
        <p:cNvGrpSpPr/>
        <p:nvPr/>
      </p:nvGrpSpPr>
      <p:grpSpPr>
        <a:xfrm>
          <a:off x="0" y="0"/>
          <a:ext cx="0" cy="0"/>
          <a:chOff x="0" y="0"/>
          <a:chExt cx="0" cy="0"/>
        </a:xfrm>
      </p:grpSpPr>
      <p:sp>
        <p:nvSpPr>
          <p:cNvPr id="2" name="Title 1" descr="Header: Cluster 1. Be a Dependable Organizational Citizen"/>
          <p:cNvSpPr>
            <a:spLocks noGrp="1"/>
          </p:cNvSpPr>
          <p:nvPr>
            <p:ph type="title"/>
          </p:nvPr>
        </p:nvSpPr>
        <p:spPr>
          <a:xfrm>
            <a:off x="457200" y="457200"/>
            <a:ext cx="8229600" cy="838200"/>
          </a:xfrm>
        </p:spPr>
        <p:txBody>
          <a:bodyPr anchor="t"/>
          <a:lstStyle/>
          <a:p>
            <a:r>
              <a:rPr lang="en-US" dirty="0" err="1"/>
              <a:t>Códigos</a:t>
            </a:r>
            <a:r>
              <a:rPr lang="en-US" dirty="0"/>
              <a:t> de </a:t>
            </a:r>
            <a:r>
              <a:rPr lang="en-US" dirty="0" err="1"/>
              <a:t>Ética</a:t>
            </a:r>
            <a:r>
              <a:rPr lang="en-US" dirty="0"/>
              <a:t> </a:t>
            </a:r>
            <a:r>
              <a:rPr lang="en-US" sz="1800" b="0" dirty="0"/>
              <a:t>(1 of 3)</a:t>
            </a:r>
          </a:p>
        </p:txBody>
      </p:sp>
      <p:graphicFrame>
        <p:nvGraphicFramePr>
          <p:cNvPr id="6" name="Table 5" descr="Header: Cluster 1. Be a Dependable Organizational Citizen"/>
          <p:cNvGraphicFramePr>
            <a:graphicFrameLocks noGrp="1"/>
          </p:cNvGraphicFramePr>
          <p:nvPr>
            <p:extLst>
              <p:ext uri="{D42A27DB-BD31-4B8C-83A1-F6EECF244321}">
                <p14:modId xmlns:p14="http://schemas.microsoft.com/office/powerpoint/2010/main" val="2096213181"/>
              </p:ext>
            </p:extLst>
          </p:nvPr>
        </p:nvGraphicFramePr>
        <p:xfrm>
          <a:off x="800100" y="1701800"/>
          <a:ext cx="7543800" cy="3708400"/>
        </p:xfrm>
        <a:graphic>
          <a:graphicData uri="http://schemas.openxmlformats.org/drawingml/2006/table">
            <a:tbl>
              <a:tblPr firstRow="1" bandRow="1">
                <a:tableStyleId>{3B4B98B0-60AC-42C2-AFA5-B58CD77FA1E5}</a:tableStyleId>
              </a:tblPr>
              <a:tblGrid>
                <a:gridCol w="75438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Cluster 1. Be a Dependable Organizational Citizen</a:t>
                      </a:r>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1. Comply with safety, health, and security regulations.</a:t>
                      </a:r>
                      <a:endParaRPr 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2. Demonstrate courtesy, respect, honesty, and fairness.</a:t>
                      </a:r>
                      <a:endParaRPr 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3. Illegal drugs and alcohol at work are prohibited.</a:t>
                      </a:r>
                      <a:endParaRPr lang="en-US"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4. Manage personal finances well.</a:t>
                      </a:r>
                      <a:endParaRPr lang="en-US"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5. Exhibit good attendance and punctuality.</a:t>
                      </a:r>
                      <a:endParaRPr lang="en-US" dirty="0"/>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6. Follow directives of supervisors.</a:t>
                      </a:r>
                      <a:endParaRPr lang="en-US" dirty="0"/>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7. Do not use abusive language.</a:t>
                      </a:r>
                      <a:endParaRPr lang="en-US" dirty="0"/>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8. Dress in business attire.</a:t>
                      </a:r>
                      <a:endParaRPr lang="en-US" dirty="0"/>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9. Firearms at work are prohibited.</a:t>
                      </a:r>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57562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err="1"/>
              <a:t>Códigos</a:t>
            </a:r>
            <a:r>
              <a:rPr lang="en-US" dirty="0"/>
              <a:t> de </a:t>
            </a:r>
            <a:r>
              <a:rPr lang="en-US" dirty="0" err="1"/>
              <a:t>Ética</a:t>
            </a:r>
            <a:r>
              <a:rPr lang="en-US" sz="3200" dirty="0"/>
              <a:t> </a:t>
            </a:r>
            <a:r>
              <a:rPr lang="en-US" sz="1800" b="0" dirty="0"/>
              <a:t>(2 of 3)</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03972086"/>
              </p:ext>
            </p:extLst>
          </p:nvPr>
        </p:nvGraphicFramePr>
        <p:xfrm>
          <a:off x="495300" y="1295400"/>
          <a:ext cx="8153400" cy="4719320"/>
        </p:xfrm>
        <a:graphic>
          <a:graphicData uri="http://schemas.openxmlformats.org/drawingml/2006/table">
            <a:tbl>
              <a:tblPr firstRow="1" bandRow="1">
                <a:tableStyleId>{3B4B98B0-60AC-42C2-AFA5-B58CD77FA1E5}</a:tableStyleId>
              </a:tblPr>
              <a:tblGrid>
                <a:gridCol w="8153400">
                  <a:extLst>
                    <a:ext uri="{9D8B030D-6E8A-4147-A177-3AD203B41FA5}">
                      <a16:colId xmlns:a16="http://schemas.microsoft.com/office/drawing/2014/main" val="20000"/>
                    </a:ext>
                  </a:extLst>
                </a:gridCol>
              </a:tblGrid>
              <a:tr h="370840">
                <a:tc>
                  <a:txBody>
                    <a:bodyPr/>
                    <a:lstStyle/>
                    <a:p>
                      <a:r>
                        <a:rPr lang="en-US" sz="1800" b="1" kern="1200" dirty="0">
                          <a:solidFill>
                            <a:schemeClr val="tx1"/>
                          </a:solidFill>
                          <a:effectLst/>
                          <a:latin typeface="+mn-lt"/>
                          <a:ea typeface="+mn-ea"/>
                          <a:cs typeface="+mn-cs"/>
                        </a:rPr>
                        <a:t>Cluster 2. Do Not Do Anything Unlawful or Improper That Will Harm the Organization</a:t>
                      </a:r>
                      <a:endParaRPr lang="en-US" dirty="0"/>
                    </a:p>
                  </a:txBody>
                  <a:tcPr/>
                </a:tc>
                <a:extLst>
                  <a:ext uri="{0D108BD9-81ED-4DB2-BD59-A6C34878D82A}">
                    <a16:rowId xmlns:a16="http://schemas.microsoft.com/office/drawing/2014/main" val="10000"/>
                  </a:ext>
                </a:extLst>
              </a:tr>
              <a:tr h="370840">
                <a:tc>
                  <a:txBody>
                    <a:bodyPr/>
                    <a:lstStyle/>
                    <a:p>
                      <a:r>
                        <a:rPr lang="en-US" sz="1800" kern="1200" dirty="0">
                          <a:solidFill>
                            <a:schemeClr val="tx1"/>
                          </a:solidFill>
                          <a:effectLst/>
                          <a:latin typeface="+mn-lt"/>
                          <a:ea typeface="+mn-ea"/>
                          <a:cs typeface="+mn-cs"/>
                        </a:rPr>
                        <a:t>1. Conduct business in compliance with all laws.</a:t>
                      </a:r>
                      <a:endParaRPr lang="en-US" dirty="0"/>
                    </a:p>
                  </a:txBody>
                  <a:tcPr/>
                </a:tc>
                <a:extLst>
                  <a:ext uri="{0D108BD9-81ED-4DB2-BD59-A6C34878D82A}">
                    <a16:rowId xmlns:a16="http://schemas.microsoft.com/office/drawing/2014/main" val="10001"/>
                  </a:ext>
                </a:extLst>
              </a:tr>
              <a:tr h="370840">
                <a:tc>
                  <a:txBody>
                    <a:bodyPr/>
                    <a:lstStyle/>
                    <a:p>
                      <a:r>
                        <a:rPr lang="en-US" sz="1800" kern="1200" dirty="0">
                          <a:solidFill>
                            <a:schemeClr val="tx1"/>
                          </a:solidFill>
                          <a:effectLst/>
                          <a:latin typeface="+mn-lt"/>
                          <a:ea typeface="+mn-ea"/>
                          <a:cs typeface="+mn-cs"/>
                        </a:rPr>
                        <a:t>2. Payments for unlawful purposes are prohibited.</a:t>
                      </a:r>
                      <a:endParaRPr lang="en-US" dirty="0"/>
                    </a:p>
                  </a:txBody>
                  <a:tcPr/>
                </a:tc>
                <a:extLst>
                  <a:ext uri="{0D108BD9-81ED-4DB2-BD59-A6C34878D82A}">
                    <a16:rowId xmlns:a16="http://schemas.microsoft.com/office/drawing/2014/main" val="10002"/>
                  </a:ext>
                </a:extLst>
              </a:tr>
              <a:tr h="370840">
                <a:tc>
                  <a:txBody>
                    <a:bodyPr/>
                    <a:lstStyle/>
                    <a:p>
                      <a:r>
                        <a:rPr lang="en-US" sz="1800" kern="1200" dirty="0">
                          <a:solidFill>
                            <a:schemeClr val="tx1"/>
                          </a:solidFill>
                          <a:effectLst/>
                          <a:latin typeface="+mn-lt"/>
                          <a:ea typeface="+mn-ea"/>
                          <a:cs typeface="+mn-cs"/>
                        </a:rPr>
                        <a:t>3. Bribes are prohibited.</a:t>
                      </a:r>
                      <a:endParaRPr lang="en-US" dirty="0"/>
                    </a:p>
                  </a:txBody>
                  <a:tcPr/>
                </a:tc>
                <a:extLst>
                  <a:ext uri="{0D108BD9-81ED-4DB2-BD59-A6C34878D82A}">
                    <a16:rowId xmlns:a16="http://schemas.microsoft.com/office/drawing/2014/main" val="10003"/>
                  </a:ext>
                </a:extLst>
              </a:tr>
              <a:tr h="370840">
                <a:tc>
                  <a:txBody>
                    <a:bodyPr/>
                    <a:lstStyle/>
                    <a:p>
                      <a:r>
                        <a:rPr lang="en-US" sz="1800" kern="1200" dirty="0">
                          <a:solidFill>
                            <a:schemeClr val="tx1"/>
                          </a:solidFill>
                          <a:effectLst/>
                          <a:latin typeface="+mn-lt"/>
                          <a:ea typeface="+mn-ea"/>
                          <a:cs typeface="+mn-cs"/>
                        </a:rPr>
                        <a:t>4. Avoid outside activities that impair duties.</a:t>
                      </a:r>
                      <a:endParaRPr lang="en-US" dirty="0"/>
                    </a:p>
                  </a:txBody>
                  <a:tcPr/>
                </a:tc>
                <a:extLst>
                  <a:ext uri="{0D108BD9-81ED-4DB2-BD59-A6C34878D82A}">
                    <a16:rowId xmlns:a16="http://schemas.microsoft.com/office/drawing/2014/main" val="10004"/>
                  </a:ext>
                </a:extLst>
              </a:tr>
              <a:tr h="370840">
                <a:tc>
                  <a:txBody>
                    <a:bodyPr/>
                    <a:lstStyle/>
                    <a:p>
                      <a:r>
                        <a:rPr lang="en-US" sz="1800" kern="1200" dirty="0">
                          <a:solidFill>
                            <a:schemeClr val="tx1"/>
                          </a:solidFill>
                          <a:effectLst/>
                          <a:latin typeface="+mn-lt"/>
                          <a:ea typeface="+mn-ea"/>
                          <a:cs typeface="+mn-cs"/>
                        </a:rPr>
                        <a:t>5. Maintain confidentiality of records.</a:t>
                      </a:r>
                      <a:endParaRPr lang="en-US" dirty="0"/>
                    </a:p>
                  </a:txBody>
                  <a:tcPr/>
                </a:tc>
                <a:extLst>
                  <a:ext uri="{0D108BD9-81ED-4DB2-BD59-A6C34878D82A}">
                    <a16:rowId xmlns:a16="http://schemas.microsoft.com/office/drawing/2014/main" val="10005"/>
                  </a:ext>
                </a:extLst>
              </a:tr>
              <a:tr h="370840">
                <a:tc>
                  <a:txBody>
                    <a:bodyPr/>
                    <a:lstStyle/>
                    <a:p>
                      <a:r>
                        <a:rPr lang="en-US" sz="1800" kern="1200" dirty="0">
                          <a:solidFill>
                            <a:schemeClr val="tx1"/>
                          </a:solidFill>
                          <a:effectLst/>
                          <a:latin typeface="+mn-lt"/>
                          <a:ea typeface="+mn-ea"/>
                          <a:cs typeface="+mn-cs"/>
                        </a:rPr>
                        <a:t>6. Comply with all antitrust and trade regulations.</a:t>
                      </a:r>
                      <a:endParaRPr lang="en-US" dirty="0"/>
                    </a:p>
                  </a:txBody>
                  <a:tcPr/>
                </a:tc>
                <a:extLst>
                  <a:ext uri="{0D108BD9-81ED-4DB2-BD59-A6C34878D82A}">
                    <a16:rowId xmlns:a16="http://schemas.microsoft.com/office/drawing/2014/main" val="10006"/>
                  </a:ext>
                </a:extLst>
              </a:tr>
              <a:tr h="370840">
                <a:tc>
                  <a:txBody>
                    <a:bodyPr/>
                    <a:lstStyle/>
                    <a:p>
                      <a:r>
                        <a:rPr lang="en-US" sz="1800" kern="1200" dirty="0">
                          <a:solidFill>
                            <a:schemeClr val="tx1"/>
                          </a:solidFill>
                          <a:effectLst/>
                          <a:latin typeface="+mn-lt"/>
                          <a:ea typeface="+mn-ea"/>
                          <a:cs typeface="+mn-cs"/>
                        </a:rPr>
                        <a:t>7. Comply with all accounting rules and controls.</a:t>
                      </a:r>
                      <a:endParaRPr lang="en-US" dirty="0"/>
                    </a:p>
                  </a:txBody>
                  <a:tcPr/>
                </a:tc>
                <a:extLst>
                  <a:ext uri="{0D108BD9-81ED-4DB2-BD59-A6C34878D82A}">
                    <a16:rowId xmlns:a16="http://schemas.microsoft.com/office/drawing/2014/main" val="10007"/>
                  </a:ext>
                </a:extLst>
              </a:tr>
              <a:tr h="370840">
                <a:tc>
                  <a:txBody>
                    <a:bodyPr/>
                    <a:lstStyle/>
                    <a:p>
                      <a:r>
                        <a:rPr lang="en-US" sz="1800" kern="1200" dirty="0">
                          <a:solidFill>
                            <a:schemeClr val="tx1"/>
                          </a:solidFill>
                          <a:effectLst/>
                          <a:latin typeface="+mn-lt"/>
                          <a:ea typeface="+mn-ea"/>
                          <a:cs typeface="+mn-cs"/>
                        </a:rPr>
                        <a:t>8. Do not use company property for personal benefit.</a:t>
                      </a:r>
                      <a:endParaRPr lang="en-US" dirty="0"/>
                    </a:p>
                  </a:txBody>
                  <a:tcPr/>
                </a:tc>
                <a:extLst>
                  <a:ext uri="{0D108BD9-81ED-4DB2-BD59-A6C34878D82A}">
                    <a16:rowId xmlns:a16="http://schemas.microsoft.com/office/drawing/2014/main" val="10008"/>
                  </a:ext>
                </a:extLst>
              </a:tr>
              <a:tr h="370840">
                <a:tc>
                  <a:txBody>
                    <a:bodyPr/>
                    <a:lstStyle/>
                    <a:p>
                      <a:r>
                        <a:rPr lang="en-US" sz="1800" kern="1200" dirty="0">
                          <a:solidFill>
                            <a:schemeClr val="tx1"/>
                          </a:solidFill>
                          <a:effectLst/>
                          <a:latin typeface="+mn-lt"/>
                          <a:ea typeface="+mn-ea"/>
                          <a:cs typeface="+mn-cs"/>
                        </a:rPr>
                        <a:t>9. Employees are personally accountable for company funds.</a:t>
                      </a:r>
                      <a:endParaRPr lang="en-US" dirty="0"/>
                    </a:p>
                  </a:txBody>
                  <a:tcPr/>
                </a:tc>
                <a:extLst>
                  <a:ext uri="{0D108BD9-81ED-4DB2-BD59-A6C34878D82A}">
                    <a16:rowId xmlns:a16="http://schemas.microsoft.com/office/drawing/2014/main" val="10009"/>
                  </a:ext>
                </a:extLst>
              </a:tr>
              <a:tr h="370840">
                <a:tc>
                  <a:txBody>
                    <a:bodyPr/>
                    <a:lstStyle/>
                    <a:p>
                      <a:r>
                        <a:rPr lang="en-US" sz="1800" kern="1200" dirty="0">
                          <a:solidFill>
                            <a:schemeClr val="tx1"/>
                          </a:solidFill>
                          <a:effectLst/>
                          <a:latin typeface="+mn-lt"/>
                          <a:ea typeface="+mn-ea"/>
                          <a:cs typeface="+mn-cs"/>
                        </a:rPr>
                        <a:t>10. Do not propagate false or misleading information.</a:t>
                      </a:r>
                      <a:endParaRPr lang="en-US" dirty="0"/>
                    </a:p>
                  </a:txBody>
                  <a:tcPr/>
                </a:tc>
                <a:extLst>
                  <a:ext uri="{0D108BD9-81ED-4DB2-BD59-A6C34878D82A}">
                    <a16:rowId xmlns:a16="http://schemas.microsoft.com/office/drawing/2014/main" val="10010"/>
                  </a:ext>
                </a:extLst>
              </a:tr>
              <a:tr h="370840">
                <a:tc>
                  <a:txBody>
                    <a:bodyPr/>
                    <a:lstStyle/>
                    <a:p>
                      <a:r>
                        <a:rPr lang="en-US" sz="1800" kern="1200" dirty="0">
                          <a:solidFill>
                            <a:schemeClr val="tx1"/>
                          </a:solidFill>
                          <a:effectLst/>
                          <a:latin typeface="+mn-lt"/>
                          <a:ea typeface="+mn-ea"/>
                          <a:cs typeface="+mn-cs"/>
                        </a:rPr>
                        <a:t>11. Make decisions without regard for personal gain.</a:t>
                      </a:r>
                      <a:endParaRPr lang="en-US"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53445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 Cluster 1. Be a Dependable Organizational Citizen"/>
          <p:cNvSpPr>
            <a:spLocks noGrp="1"/>
          </p:cNvSpPr>
          <p:nvPr>
            <p:ph type="title"/>
          </p:nvPr>
        </p:nvSpPr>
        <p:spPr>
          <a:xfrm>
            <a:off x="457200" y="381000"/>
            <a:ext cx="8229600" cy="914400"/>
          </a:xfrm>
        </p:spPr>
        <p:txBody>
          <a:bodyPr anchor="t"/>
          <a:lstStyle/>
          <a:p>
            <a:r>
              <a:rPr lang="en-US" dirty="0" err="1"/>
              <a:t>Códigos</a:t>
            </a:r>
            <a:r>
              <a:rPr lang="en-US" dirty="0"/>
              <a:t> de </a:t>
            </a:r>
            <a:r>
              <a:rPr lang="en-US" dirty="0" err="1"/>
              <a:t>Ética</a:t>
            </a:r>
            <a:r>
              <a:rPr lang="en-US" sz="3200" dirty="0"/>
              <a:t> </a:t>
            </a:r>
            <a:r>
              <a:rPr lang="en-US" sz="1800" b="0" dirty="0"/>
              <a:t>(3 of 3)</a:t>
            </a:r>
          </a:p>
        </p:txBody>
      </p:sp>
      <p:graphicFrame>
        <p:nvGraphicFramePr>
          <p:cNvPr id="6" name="Table 5" descr="Header: Cluster 1. Be Good to Customers"/>
          <p:cNvGraphicFramePr>
            <a:graphicFrameLocks noGrp="1"/>
          </p:cNvGraphicFramePr>
          <p:nvPr>
            <p:extLst>
              <p:ext uri="{D42A27DB-BD31-4B8C-83A1-F6EECF244321}">
                <p14:modId xmlns:p14="http://schemas.microsoft.com/office/powerpoint/2010/main" val="3792754267"/>
              </p:ext>
            </p:extLst>
          </p:nvPr>
        </p:nvGraphicFramePr>
        <p:xfrm>
          <a:off x="1028700" y="2098040"/>
          <a:ext cx="7086600" cy="1483360"/>
        </p:xfrm>
        <a:graphic>
          <a:graphicData uri="http://schemas.openxmlformats.org/drawingml/2006/table">
            <a:tbl>
              <a:tblPr firstRow="1" bandRow="1">
                <a:tableStyleId>{3B4B98B0-60AC-42C2-AFA5-B58CD77FA1E5}</a:tableStyleId>
              </a:tblPr>
              <a:tblGrid>
                <a:gridCol w="70866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Cluster 3. Be Good to Customers</a:t>
                      </a:r>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1. Convey true claims in product advertisements.</a:t>
                      </a:r>
                      <a:endParaRPr 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2. Perform assigned duties to the best of your ability.</a:t>
                      </a:r>
                      <a:endParaRPr 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3. Provide products and services of the highest quality.</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5041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Objetivos</a:t>
            </a:r>
            <a:endParaRPr lang="en-US" dirty="0"/>
          </a:p>
        </p:txBody>
      </p:sp>
      <p:sp>
        <p:nvSpPr>
          <p:cNvPr id="3" name="Content Placeholder 2"/>
          <p:cNvSpPr>
            <a:spLocks noGrp="1"/>
          </p:cNvSpPr>
          <p:nvPr>
            <p:ph idx="1"/>
          </p:nvPr>
        </p:nvSpPr>
        <p:spPr/>
        <p:txBody>
          <a:bodyPr/>
          <a:lstStyle/>
          <a:p>
            <a:pPr marL="514350" indent="-514350">
              <a:spcBef>
                <a:spcPts val="200"/>
              </a:spcBef>
              <a:buNone/>
            </a:pPr>
            <a:r>
              <a:rPr lang="en-US" sz="2400" b="1" dirty="0">
                <a:solidFill>
                  <a:srgbClr val="007FA3"/>
                </a:solidFill>
              </a:rPr>
              <a:t>5.1 </a:t>
            </a:r>
            <a:r>
              <a:rPr lang="pt-PT" sz="2400" b="1" dirty="0"/>
              <a:t>Descrever </a:t>
            </a:r>
            <a:r>
              <a:rPr lang="pt-PT" sz="2400" dirty="0"/>
              <a:t>o significado de ser socialmente responsável e quais os fatores que influenciam essa decisão.</a:t>
            </a:r>
          </a:p>
          <a:p>
            <a:pPr marL="514350" indent="-514350">
              <a:spcBef>
                <a:spcPts val="200"/>
              </a:spcBef>
              <a:buNone/>
            </a:pPr>
            <a:r>
              <a:rPr lang="en-US" sz="2400" b="1" dirty="0">
                <a:solidFill>
                  <a:srgbClr val="007FA3"/>
                </a:solidFill>
              </a:rPr>
              <a:t>5.2 </a:t>
            </a:r>
            <a:r>
              <a:rPr lang="pt-PT" sz="2400" b="1" dirty="0"/>
              <a:t>Explicar </a:t>
            </a:r>
            <a:r>
              <a:rPr lang="pt-PT" sz="2400" dirty="0"/>
              <a:t>as diferentes perspetivas dos gestores, no que diz respeito às preocupações ambientais.</a:t>
            </a:r>
            <a:endParaRPr lang="en-US" sz="2400" dirty="0"/>
          </a:p>
          <a:p>
            <a:pPr marL="512064" indent="-512064">
              <a:spcBef>
                <a:spcPts val="200"/>
              </a:spcBef>
              <a:buNone/>
            </a:pPr>
            <a:r>
              <a:rPr lang="en-US" sz="2400" b="1" dirty="0">
                <a:solidFill>
                  <a:srgbClr val="007FA3"/>
                </a:solidFill>
              </a:rPr>
              <a:t>5.3 </a:t>
            </a:r>
            <a:r>
              <a:rPr lang="pt-PT" sz="2400" b="1" dirty="0"/>
              <a:t>Descrever </a:t>
            </a:r>
            <a:r>
              <a:rPr lang="pt-PT" sz="2400" dirty="0"/>
              <a:t>os fatores que levam ao comportamento ético e não ético.</a:t>
            </a:r>
          </a:p>
          <a:p>
            <a:pPr marL="512064" indent="-512064">
              <a:spcBef>
                <a:spcPts val="200"/>
              </a:spcBef>
              <a:buNone/>
            </a:pPr>
            <a:r>
              <a:rPr lang="en-US" sz="2400" b="1" dirty="0">
                <a:solidFill>
                  <a:srgbClr val="007FA3"/>
                </a:solidFill>
              </a:rPr>
              <a:t>5.4 </a:t>
            </a:r>
            <a:r>
              <a:rPr lang="pt-PT" sz="2400" b="1" dirty="0"/>
              <a:t>Descrever </a:t>
            </a:r>
            <a:r>
              <a:rPr lang="pt-PT" sz="2400" dirty="0"/>
              <a:t>o papel dos gestores para melhorar o comportamento ético.</a:t>
            </a:r>
          </a:p>
          <a:p>
            <a:pPr marL="512064" indent="-512064">
              <a:spcBef>
                <a:spcPts val="200"/>
              </a:spcBef>
              <a:buNone/>
            </a:pPr>
            <a:r>
              <a:rPr lang="en-US" sz="2400" b="1" dirty="0">
                <a:solidFill>
                  <a:srgbClr val="007FA3"/>
                </a:solidFill>
              </a:rPr>
              <a:t>5.5 </a:t>
            </a:r>
            <a:r>
              <a:rPr lang="pt-PT" sz="2400" b="1" dirty="0"/>
              <a:t>Discutir </a:t>
            </a:r>
            <a:r>
              <a:rPr lang="pt-PT" sz="2400" dirty="0"/>
              <a:t>temas atuais sobre ética e responsabilidade social.</a:t>
            </a:r>
          </a:p>
          <a:p>
            <a:pPr marL="512064" indent="-512064">
              <a:spcBef>
                <a:spcPts val="200"/>
              </a:spcBef>
              <a:buNone/>
            </a:pPr>
            <a:endParaRPr lang="en-US" sz="2400" dirty="0"/>
          </a:p>
        </p:txBody>
      </p:sp>
    </p:spTree>
    <p:extLst>
      <p:ext uri="{BB962C8B-B14F-4D97-AF65-F5344CB8AC3E}">
        <p14:creationId xmlns:p14="http://schemas.microsoft.com/office/powerpoint/2010/main" val="6156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51428"/>
          </a:xfrm>
        </p:spPr>
        <p:txBody>
          <a:bodyPr/>
          <a:lstStyle/>
          <a:p>
            <a:r>
              <a:rPr lang="en-US" dirty="0" err="1"/>
              <a:t>Uso</a:t>
            </a:r>
            <a:r>
              <a:rPr lang="en-US" dirty="0"/>
              <a:t> dos </a:t>
            </a:r>
            <a:r>
              <a:rPr lang="en-US" dirty="0" err="1"/>
              <a:t>Códigos</a:t>
            </a:r>
            <a:r>
              <a:rPr lang="en-US" dirty="0"/>
              <a:t> de </a:t>
            </a:r>
            <a:r>
              <a:rPr lang="en-US" dirty="0" err="1"/>
              <a:t>Ética</a:t>
            </a:r>
            <a:endParaRPr lang="en-US" dirty="0"/>
          </a:p>
        </p:txBody>
      </p:sp>
      <p:sp>
        <p:nvSpPr>
          <p:cNvPr id="3" name="Content Placeholder 2"/>
          <p:cNvSpPr>
            <a:spLocks noGrp="1"/>
          </p:cNvSpPr>
          <p:nvPr>
            <p:ph idx="1"/>
          </p:nvPr>
        </p:nvSpPr>
        <p:spPr>
          <a:xfrm>
            <a:off x="457200" y="1600200"/>
            <a:ext cx="8229600" cy="4525963"/>
          </a:xfrm>
        </p:spPr>
        <p:txBody>
          <a:bodyPr/>
          <a:lstStyle/>
          <a:p>
            <a:r>
              <a:rPr lang="pt-PT" sz="2000" dirty="0"/>
              <a:t>Os líderes devem dar o exemplo e recompensar aqueles que agem de maneira ética.</a:t>
            </a:r>
          </a:p>
          <a:p>
            <a:r>
              <a:rPr lang="pt-PT" sz="2000" dirty="0"/>
              <a:t>Os gestores devem transmitir a importância do código de éti.ca e punir os que o violam.</a:t>
            </a:r>
          </a:p>
          <a:p>
            <a:r>
              <a:rPr lang="pt-PT" sz="2000" dirty="0"/>
              <a:t>Os </a:t>
            </a:r>
            <a:r>
              <a:rPr lang="pt-PT" sz="2000" i="1" dirty="0" err="1"/>
              <a:t>stakeholders</a:t>
            </a:r>
            <a:r>
              <a:rPr lang="pt-PT" sz="2000" dirty="0"/>
              <a:t> devem ser tidos em consideração quando se desenvolve ou modifica o código de ética. </a:t>
            </a:r>
          </a:p>
          <a:p>
            <a:r>
              <a:rPr lang="pt-PT" sz="2000" dirty="0"/>
              <a:t>Os gestores devem relembrar e reforçar o código de ética regularmente.</a:t>
            </a:r>
          </a:p>
          <a:p>
            <a:r>
              <a:rPr lang="pt-PT" sz="2000" dirty="0"/>
              <a:t>O gestores devem utilizar o processo de cinco passos para resolver dilemas éticos. </a:t>
            </a:r>
          </a:p>
        </p:txBody>
      </p:sp>
    </p:spTree>
    <p:extLst>
      <p:ext uri="{BB962C8B-B14F-4D97-AF65-F5344CB8AC3E}">
        <p14:creationId xmlns:p14="http://schemas.microsoft.com/office/powerpoint/2010/main" val="666961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 Cluster 1. Be a Dependable Organizational Citizen"/>
          <p:cNvSpPr>
            <a:spLocks noGrp="1"/>
          </p:cNvSpPr>
          <p:nvPr>
            <p:ph type="title"/>
          </p:nvPr>
        </p:nvSpPr>
        <p:spPr>
          <a:xfrm>
            <a:off x="457200" y="381000"/>
            <a:ext cx="8229600" cy="914400"/>
          </a:xfrm>
        </p:spPr>
        <p:txBody>
          <a:bodyPr/>
          <a:lstStyle/>
          <a:p>
            <a:r>
              <a:rPr lang="en-US" sz="3200" dirty="0" err="1"/>
              <a:t>Processo</a:t>
            </a:r>
            <a:r>
              <a:rPr lang="en-US" sz="3200" dirty="0"/>
              <a:t> para resolver </a:t>
            </a:r>
            <a:r>
              <a:rPr lang="en-US" sz="3200" dirty="0" err="1"/>
              <a:t>dilemas</a:t>
            </a:r>
            <a:r>
              <a:rPr lang="en-US" sz="3200" dirty="0"/>
              <a:t> </a:t>
            </a:r>
            <a:r>
              <a:rPr lang="en-US" sz="3200" dirty="0" err="1"/>
              <a:t>éticos</a:t>
            </a:r>
            <a:endParaRPr lang="en-US" sz="3200" dirty="0"/>
          </a:p>
        </p:txBody>
      </p:sp>
      <p:graphicFrame>
        <p:nvGraphicFramePr>
          <p:cNvPr id="6" name="Table 5" descr="Header: A Process for Addressing Ethical Dilemmas"/>
          <p:cNvGraphicFramePr>
            <a:graphicFrameLocks noGrp="1"/>
          </p:cNvGraphicFramePr>
          <p:nvPr>
            <p:extLst>
              <p:ext uri="{D42A27DB-BD31-4B8C-83A1-F6EECF244321}">
                <p14:modId xmlns:p14="http://schemas.microsoft.com/office/powerpoint/2010/main" val="1534795470"/>
              </p:ext>
            </p:extLst>
          </p:nvPr>
        </p:nvGraphicFramePr>
        <p:xfrm>
          <a:off x="647700" y="2098040"/>
          <a:ext cx="7848600" cy="2494280"/>
        </p:xfrm>
        <a:graphic>
          <a:graphicData uri="http://schemas.openxmlformats.org/drawingml/2006/table">
            <a:tbl>
              <a:tblPr firstRow="1" bandRow="1">
                <a:tableStyleId>{3B4B98B0-60AC-42C2-AFA5-B58CD77FA1E5}</a:tableStyleId>
              </a:tblPr>
              <a:tblGrid>
                <a:gridCol w="78486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A Process for Addressing Ethical Dilemmas</a:t>
                      </a:r>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Step 1: What is the </a:t>
                      </a:r>
                      <a:r>
                        <a:rPr lang="en-US" sz="1800" b="1" kern="1200" dirty="0">
                          <a:solidFill>
                            <a:schemeClr val="tx1"/>
                          </a:solidFill>
                          <a:effectLst/>
                          <a:latin typeface="+mn-lt"/>
                          <a:ea typeface="+mn-ea"/>
                          <a:cs typeface="+mn-cs"/>
                        </a:rPr>
                        <a:t>ethical dilemma</a:t>
                      </a:r>
                      <a:r>
                        <a:rPr lang="en-US" sz="1800" kern="1200" dirty="0">
                          <a:solidFill>
                            <a:schemeClr val="tx1"/>
                          </a:solidFill>
                          <a:effectLst/>
                          <a:latin typeface="+mn-lt"/>
                          <a:ea typeface="+mn-ea"/>
                          <a:cs typeface="+mn-cs"/>
                        </a:rPr>
                        <a:t>?</a:t>
                      </a:r>
                      <a:endParaRPr 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Step 2:</a:t>
                      </a:r>
                      <a:r>
                        <a:rPr lang="en-US" sz="1800" kern="1200" baseline="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Who are the </a:t>
                      </a:r>
                      <a:r>
                        <a:rPr lang="en-US" sz="1800" b="1" kern="1200" dirty="0">
                          <a:solidFill>
                            <a:schemeClr val="tx1"/>
                          </a:solidFill>
                          <a:effectLst/>
                          <a:latin typeface="+mn-lt"/>
                          <a:ea typeface="+mn-ea"/>
                          <a:cs typeface="+mn-cs"/>
                        </a:rPr>
                        <a:t>affected stakeholders</a:t>
                      </a:r>
                      <a:r>
                        <a:rPr lang="en-US" sz="1800" kern="1200" dirty="0">
                          <a:solidFill>
                            <a:schemeClr val="tx1"/>
                          </a:solidFill>
                          <a:effectLst/>
                          <a:latin typeface="+mn-lt"/>
                          <a:ea typeface="+mn-ea"/>
                          <a:cs typeface="+mn-cs"/>
                        </a:rPr>
                        <a:t>?</a:t>
                      </a:r>
                      <a:endParaRPr 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Step 3: </a:t>
                      </a:r>
                      <a:r>
                        <a:rPr lang="en-US" sz="1800" kern="1200" dirty="0">
                          <a:solidFill>
                            <a:schemeClr val="tx1"/>
                          </a:solidFill>
                          <a:effectLst/>
                          <a:latin typeface="+mn-lt"/>
                          <a:ea typeface="+mn-ea"/>
                          <a:cs typeface="+mn-cs"/>
                        </a:rPr>
                        <a:t>Which </a:t>
                      </a:r>
                      <a:r>
                        <a:rPr lang="en-US" sz="1800" b="1" kern="1200" dirty="0">
                          <a:solidFill>
                            <a:schemeClr val="tx1"/>
                          </a:solidFill>
                          <a:effectLst/>
                          <a:latin typeface="+mn-lt"/>
                          <a:ea typeface="+mn-ea"/>
                          <a:cs typeface="+mn-cs"/>
                        </a:rPr>
                        <a:t>personal, organizational, </a:t>
                      </a:r>
                      <a:r>
                        <a:rPr lang="en-US" sz="1800" kern="1200" dirty="0">
                          <a:solidFill>
                            <a:schemeClr val="tx1"/>
                          </a:solidFill>
                          <a:effectLst/>
                          <a:latin typeface="+mn-lt"/>
                          <a:ea typeface="+mn-ea"/>
                          <a:cs typeface="+mn-cs"/>
                        </a:rPr>
                        <a:t>and </a:t>
                      </a:r>
                      <a:r>
                        <a:rPr lang="en-US" sz="1800" b="1" kern="1200" dirty="0">
                          <a:solidFill>
                            <a:schemeClr val="tx1"/>
                          </a:solidFill>
                          <a:effectLst/>
                          <a:latin typeface="+mn-lt"/>
                          <a:ea typeface="+mn-ea"/>
                          <a:cs typeface="+mn-cs"/>
                        </a:rPr>
                        <a:t>external factors </a:t>
                      </a:r>
                      <a:r>
                        <a:rPr lang="en-US" sz="1800" kern="1200" dirty="0">
                          <a:solidFill>
                            <a:schemeClr val="tx1"/>
                          </a:solidFill>
                          <a:effectLst/>
                          <a:latin typeface="+mn-lt"/>
                          <a:ea typeface="+mn-ea"/>
                          <a:cs typeface="+mn-cs"/>
                        </a:rPr>
                        <a:t>are important in this decision? </a:t>
                      </a:r>
                      <a:endParaRPr lang="en-US"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Step 4: What are possible </a:t>
                      </a:r>
                      <a:r>
                        <a:rPr lang="en-US" sz="1800" b="1" kern="1200" dirty="0">
                          <a:solidFill>
                            <a:schemeClr val="tx1"/>
                          </a:solidFill>
                          <a:effectLst/>
                          <a:latin typeface="+mn-lt"/>
                          <a:ea typeface="+mn-ea"/>
                          <a:cs typeface="+mn-cs"/>
                        </a:rPr>
                        <a:t>alternatives</a:t>
                      </a:r>
                      <a:r>
                        <a:rPr lang="en-US" sz="1800" kern="1200" dirty="0">
                          <a:solidFill>
                            <a:schemeClr val="tx1"/>
                          </a:solidFill>
                          <a:effectLst/>
                          <a:latin typeface="+mn-lt"/>
                          <a:ea typeface="+mn-ea"/>
                          <a:cs typeface="+mn-cs"/>
                        </a:rPr>
                        <a:t>?</a:t>
                      </a:r>
                      <a:endParaRPr lang="en-US"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Step 5: </a:t>
                      </a:r>
                      <a:r>
                        <a:rPr lang="en-US" sz="1800" kern="1200" dirty="0">
                          <a:solidFill>
                            <a:schemeClr val="tx1"/>
                          </a:solidFill>
                          <a:effectLst/>
                          <a:latin typeface="+mn-lt"/>
                          <a:ea typeface="+mn-ea"/>
                          <a:cs typeface="+mn-cs"/>
                        </a:rPr>
                        <a:t>What is my </a:t>
                      </a:r>
                      <a:r>
                        <a:rPr lang="en-US" sz="1800" b="1" kern="1200" dirty="0">
                          <a:solidFill>
                            <a:schemeClr val="tx1"/>
                          </a:solidFill>
                          <a:effectLst/>
                          <a:latin typeface="+mn-lt"/>
                          <a:ea typeface="+mn-ea"/>
                          <a:cs typeface="+mn-cs"/>
                        </a:rPr>
                        <a:t>decision </a:t>
                      </a:r>
                      <a:r>
                        <a:rPr lang="en-US" sz="1800" kern="1200" dirty="0">
                          <a:solidFill>
                            <a:schemeClr val="tx1"/>
                          </a:solidFill>
                          <a:effectLst/>
                          <a:latin typeface="+mn-lt"/>
                          <a:ea typeface="+mn-ea"/>
                          <a:cs typeface="+mn-cs"/>
                        </a:rPr>
                        <a:t>and how will I act on it?</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59148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BEF2B19-F8A1-4B33-93DF-A9B385C96802}"/>
              </a:ext>
            </a:extLst>
          </p:cNvPr>
          <p:cNvSpPr txBox="1">
            <a:spLocks/>
          </p:cNvSpPr>
          <p:nvPr/>
        </p:nvSpPr>
        <p:spPr bwMode="auto">
          <a:xfrm>
            <a:off x="457200" y="2057400"/>
            <a:ext cx="8229600" cy="4068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Liderança</a:t>
            </a:r>
            <a:r>
              <a:rPr lang="pt-PT" sz="2400" dirty="0"/>
              <a:t> – a ética nos negócios requere um compromisso dos gestores de topo, porque:</a:t>
            </a:r>
          </a:p>
          <a:p>
            <a:pPr marL="342900" indent="-342900" algn="just" eaLnBrk="0" hangingPunct="0">
              <a:spcBef>
                <a:spcPct val="20000"/>
              </a:spcBef>
              <a:buFont typeface="Arial" charset="0"/>
              <a:buChar char="•"/>
            </a:pPr>
            <a:endParaRPr lang="pt-PT" sz="800" dirty="0"/>
          </a:p>
          <a:p>
            <a:pPr marL="742950" lvl="1" indent="-285750" algn="just" eaLnBrk="0" hangingPunct="0">
              <a:spcBef>
                <a:spcPts val="600"/>
              </a:spcBef>
              <a:spcAft>
                <a:spcPts val="600"/>
              </a:spcAft>
              <a:buFont typeface="Arial" charset="0"/>
              <a:buChar char="–"/>
            </a:pPr>
            <a:r>
              <a:rPr lang="pt-PT" sz="2000" dirty="0"/>
              <a:t>são eles que dão força aos valores partilhados e à cultura da organização.</a:t>
            </a:r>
          </a:p>
          <a:p>
            <a:pPr marL="742950" lvl="1" indent="-285750" algn="just" eaLnBrk="0" hangingPunct="0">
              <a:spcBef>
                <a:spcPts val="600"/>
              </a:spcBef>
              <a:spcAft>
                <a:spcPts val="600"/>
              </a:spcAft>
              <a:buFont typeface="Arial" charset="0"/>
              <a:buChar char="–"/>
            </a:pPr>
            <a:r>
              <a:rPr lang="pt-PT" sz="2000" dirty="0"/>
              <a:t>são vistos como modelos, tanto em termos do discurso como das </a:t>
            </a:r>
            <a:r>
              <a:rPr lang="pt-PT" sz="2000" dirty="0" err="1"/>
              <a:t>ações</a:t>
            </a:r>
            <a:r>
              <a:rPr lang="pt-PT" sz="2000" dirty="0"/>
              <a:t>.</a:t>
            </a:r>
          </a:p>
          <a:p>
            <a:pPr marL="742950" lvl="1" indent="-285750" algn="just" eaLnBrk="0" hangingPunct="0">
              <a:spcBef>
                <a:spcPts val="600"/>
              </a:spcBef>
              <a:spcAft>
                <a:spcPts val="600"/>
              </a:spcAft>
              <a:buFont typeface="Arial" charset="0"/>
              <a:buChar char="–"/>
            </a:pPr>
            <a:r>
              <a:rPr lang="pt-PT" sz="2000" dirty="0"/>
              <a:t>o que eles </a:t>
            </a:r>
            <a:r>
              <a:rPr lang="pt-PT" sz="2000" i="1" dirty="0"/>
              <a:t>fazem</a:t>
            </a:r>
            <a:r>
              <a:rPr lang="pt-PT" sz="2000" dirty="0"/>
              <a:t> é mais importante do que eles </a:t>
            </a:r>
            <a:r>
              <a:rPr lang="pt-PT" sz="2000" i="1" dirty="0"/>
              <a:t>dizem.</a:t>
            </a:r>
          </a:p>
        </p:txBody>
      </p:sp>
      <p:sp>
        <p:nvSpPr>
          <p:cNvPr id="9" name="Title 1">
            <a:extLst>
              <a:ext uri="{FF2B5EF4-FFF2-40B4-BE49-F238E27FC236}">
                <a16:creationId xmlns:a16="http://schemas.microsoft.com/office/drawing/2014/main" id="{83CA9310-AC09-4022-A088-65E8F9607B75}"/>
              </a:ext>
            </a:extLst>
          </p:cNvPr>
          <p:cNvSpPr>
            <a:spLocks noGrp="1"/>
          </p:cNvSpPr>
          <p:nvPr>
            <p:ph type="title"/>
          </p:nvPr>
        </p:nvSpPr>
        <p:spPr>
          <a:xfrm>
            <a:off x="457200" y="215372"/>
            <a:ext cx="8229600" cy="1097280"/>
          </a:xfrm>
        </p:spPr>
        <p:txBody>
          <a:bodyPr/>
          <a:lstStyle/>
          <a:p>
            <a:r>
              <a:rPr lang="en-US" dirty="0"/>
              <a:t>Como </a:t>
            </a:r>
            <a:r>
              <a:rPr lang="en-US" dirty="0" err="1"/>
              <a:t>melhorar</a:t>
            </a:r>
            <a:r>
              <a:rPr lang="en-US" dirty="0"/>
              <a:t> o </a:t>
            </a:r>
            <a:r>
              <a:rPr lang="en-US" dirty="0" err="1"/>
              <a:t>comportamento</a:t>
            </a:r>
            <a:r>
              <a:rPr lang="en-US" dirty="0"/>
              <a:t> </a:t>
            </a:r>
            <a:r>
              <a:rPr lang="en-US" dirty="0" err="1"/>
              <a:t>ético</a:t>
            </a:r>
            <a:endParaRPr lang="en-US" dirty="0"/>
          </a:p>
        </p:txBody>
      </p:sp>
    </p:spTree>
    <p:extLst>
      <p:ext uri="{BB962C8B-B14F-4D97-AF65-F5344CB8AC3E}">
        <p14:creationId xmlns:p14="http://schemas.microsoft.com/office/powerpoint/2010/main" val="1190451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0C4C3A22-E19E-47E1-B726-D1BF1E0D876E}"/>
              </a:ext>
            </a:extLst>
          </p:cNvPr>
          <p:cNvSpPr txBox="1">
            <a:spLocks/>
          </p:cNvSpPr>
          <p:nvPr/>
        </p:nvSpPr>
        <p:spPr bwMode="auto">
          <a:xfrm>
            <a:off x="457200" y="1981200"/>
            <a:ext cx="8229600" cy="4144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a:t>Objetivos e Avaliação de desempenho</a:t>
            </a:r>
          </a:p>
          <a:p>
            <a:pPr marL="342900" indent="-342900" eaLnBrk="0" hangingPunct="0">
              <a:spcBef>
                <a:spcPct val="20000"/>
              </a:spcBef>
              <a:buFont typeface="Arial" charset="0"/>
              <a:buChar char="•"/>
            </a:pPr>
            <a:endParaRPr lang="pt-PT" sz="800" b="1" dirty="0"/>
          </a:p>
          <a:p>
            <a:pPr marL="742950" lvl="1" indent="-285750" algn="just" eaLnBrk="0" hangingPunct="0">
              <a:spcBef>
                <a:spcPct val="20000"/>
              </a:spcBef>
              <a:buFont typeface="Arial" charset="0"/>
              <a:buChar char="–"/>
            </a:pPr>
            <a:r>
              <a:rPr lang="pt-PT" sz="2000" dirty="0"/>
              <a:t>Objetivos que não sejam </a:t>
            </a:r>
            <a:r>
              <a:rPr lang="pt-PT" sz="2000" u="sng" dirty="0"/>
              <a:t>realistas</a:t>
            </a:r>
            <a:r>
              <a:rPr lang="pt-PT" sz="2000" dirty="0"/>
              <a:t> criam </a:t>
            </a:r>
            <a:r>
              <a:rPr lang="pt-PT" sz="2000" u="sng" dirty="0"/>
              <a:t>stress</a:t>
            </a:r>
            <a:r>
              <a:rPr lang="pt-PT" sz="2000" dirty="0"/>
              <a:t> e podem resultar, numa tal pressão, que os empregados ficam dispostos a ter comportamentos pouco éticos para os atingir.</a:t>
            </a:r>
          </a:p>
          <a:p>
            <a:pPr marL="742950" lvl="1" indent="-285750" algn="just" eaLnBrk="0" hangingPunct="0">
              <a:spcBef>
                <a:spcPct val="20000"/>
              </a:spcBef>
              <a:buFont typeface="Arial" charset="0"/>
              <a:buChar char="–"/>
            </a:pPr>
            <a:endParaRPr lang="pt-PT" sz="800" dirty="0"/>
          </a:p>
          <a:p>
            <a:pPr marL="742950" lvl="1" indent="-285750" algn="just" eaLnBrk="0" hangingPunct="0">
              <a:spcBef>
                <a:spcPct val="20000"/>
              </a:spcBef>
              <a:buFont typeface="Arial" charset="0"/>
              <a:buChar char="–"/>
            </a:pPr>
            <a:r>
              <a:rPr lang="pt-PT" sz="2000" dirty="0"/>
              <a:t>Se a avaliação de desempenho </a:t>
            </a:r>
            <a:r>
              <a:rPr lang="pt-PT" sz="2000" u="sng" dirty="0"/>
              <a:t>apenas tem em conta objetivos económicos</a:t>
            </a:r>
            <a:r>
              <a:rPr lang="pt-PT" sz="2000" dirty="0"/>
              <a:t>, então os fins começarão a justificar os meios.</a:t>
            </a:r>
          </a:p>
          <a:p>
            <a:pPr marL="742950" lvl="1" indent="-285750" algn="just" eaLnBrk="0" hangingPunct="0">
              <a:spcBef>
                <a:spcPct val="20000"/>
              </a:spcBef>
              <a:buFont typeface="Arial" charset="0"/>
              <a:buChar char="–"/>
            </a:pPr>
            <a:endParaRPr lang="pt-PT" sz="800" dirty="0"/>
          </a:p>
          <a:p>
            <a:pPr marL="742950" lvl="1" indent="-285750" algn="just" eaLnBrk="0" hangingPunct="0">
              <a:spcBef>
                <a:spcPct val="20000"/>
              </a:spcBef>
              <a:buFont typeface="Arial" charset="0"/>
              <a:buChar char="–"/>
            </a:pPr>
            <a:r>
              <a:rPr lang="pt-PT" sz="2000" dirty="0"/>
              <a:t>Para encorajar o comportamento ético, </a:t>
            </a:r>
            <a:r>
              <a:rPr lang="pt-PT" sz="2000" u="sng" dirty="0"/>
              <a:t>tanto os meios como os fins devem ser avaliados</a:t>
            </a:r>
            <a:r>
              <a:rPr lang="pt-PT" sz="2000" dirty="0"/>
              <a:t>.</a:t>
            </a:r>
          </a:p>
        </p:txBody>
      </p:sp>
      <p:sp>
        <p:nvSpPr>
          <p:cNvPr id="9" name="Title 1">
            <a:extLst>
              <a:ext uri="{FF2B5EF4-FFF2-40B4-BE49-F238E27FC236}">
                <a16:creationId xmlns:a16="http://schemas.microsoft.com/office/drawing/2014/main" id="{0513374D-77A1-4D84-80A2-780A6FF8502B}"/>
              </a:ext>
            </a:extLst>
          </p:cNvPr>
          <p:cNvSpPr>
            <a:spLocks noGrp="1"/>
          </p:cNvSpPr>
          <p:nvPr>
            <p:ph type="title"/>
          </p:nvPr>
        </p:nvSpPr>
        <p:spPr>
          <a:xfrm>
            <a:off x="457200" y="215372"/>
            <a:ext cx="8229600" cy="1097280"/>
          </a:xfrm>
        </p:spPr>
        <p:txBody>
          <a:bodyPr/>
          <a:lstStyle/>
          <a:p>
            <a:r>
              <a:rPr lang="en-US" dirty="0"/>
              <a:t>Como </a:t>
            </a:r>
            <a:r>
              <a:rPr lang="en-US" dirty="0" err="1"/>
              <a:t>melhorar</a:t>
            </a:r>
            <a:r>
              <a:rPr lang="en-US" dirty="0"/>
              <a:t> o </a:t>
            </a:r>
            <a:r>
              <a:rPr lang="en-US" dirty="0" err="1"/>
              <a:t>comportamento</a:t>
            </a:r>
            <a:r>
              <a:rPr lang="en-US" dirty="0"/>
              <a:t> </a:t>
            </a:r>
            <a:r>
              <a:rPr lang="en-US" dirty="0" err="1"/>
              <a:t>ético</a:t>
            </a:r>
            <a:endParaRPr lang="en-US" dirty="0"/>
          </a:p>
        </p:txBody>
      </p:sp>
    </p:spTree>
    <p:extLst>
      <p:ext uri="{BB962C8B-B14F-4D97-AF65-F5344CB8AC3E}">
        <p14:creationId xmlns:p14="http://schemas.microsoft.com/office/powerpoint/2010/main" val="435140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6B6A43-C037-4DE0-9104-D775EC629393}"/>
              </a:ext>
            </a:extLst>
          </p:cNvPr>
          <p:cNvSpPr>
            <a:spLocks noGrp="1"/>
          </p:cNvSpPr>
          <p:nvPr>
            <p:ph type="title"/>
          </p:nvPr>
        </p:nvSpPr>
        <p:spPr>
          <a:xfrm>
            <a:off x="457200" y="215372"/>
            <a:ext cx="8229600" cy="1097280"/>
          </a:xfrm>
        </p:spPr>
        <p:txBody>
          <a:bodyPr/>
          <a:lstStyle/>
          <a:p>
            <a:r>
              <a:rPr lang="en-US" dirty="0"/>
              <a:t>Como </a:t>
            </a:r>
            <a:r>
              <a:rPr lang="en-US" dirty="0" err="1"/>
              <a:t>melhorar</a:t>
            </a:r>
            <a:r>
              <a:rPr lang="en-US" dirty="0"/>
              <a:t> o </a:t>
            </a:r>
            <a:r>
              <a:rPr lang="en-US" dirty="0" err="1"/>
              <a:t>comportamento</a:t>
            </a:r>
            <a:r>
              <a:rPr lang="en-US" dirty="0"/>
              <a:t> </a:t>
            </a:r>
            <a:r>
              <a:rPr lang="en-US" dirty="0" err="1"/>
              <a:t>ético</a:t>
            </a:r>
            <a:endParaRPr lang="en-US" dirty="0"/>
          </a:p>
        </p:txBody>
      </p:sp>
      <p:sp>
        <p:nvSpPr>
          <p:cNvPr id="9" name="Rectangle 3">
            <a:extLst>
              <a:ext uri="{FF2B5EF4-FFF2-40B4-BE49-F238E27FC236}">
                <a16:creationId xmlns:a16="http://schemas.microsoft.com/office/drawing/2014/main" id="{C0AE26CA-F31D-4824-B0A3-54DAE0FED1CF}"/>
              </a:ext>
            </a:extLst>
          </p:cNvPr>
          <p:cNvSpPr txBox="1">
            <a:spLocks/>
          </p:cNvSpPr>
          <p:nvPr/>
        </p:nvSpPr>
        <p:spPr bwMode="auto">
          <a:xfrm>
            <a:off x="304800" y="2057400"/>
            <a:ext cx="8229600" cy="3894668"/>
          </a:xfrm>
          <a:prstGeom prst="rect">
            <a:avLst/>
          </a:prstGeom>
          <a:noFill/>
          <a:ln w="9525">
            <a:noFill/>
            <a:miter lim="800000"/>
            <a:headEnd/>
            <a:tailEnd/>
          </a:ln>
        </p:spPr>
        <p:txBody>
          <a:bodyPr/>
          <a:lstStyle/>
          <a:p>
            <a:pPr marL="457200" indent="-457200" algn="just">
              <a:buFont typeface="Arial" panose="020B0604020202020204" pitchFamily="34" charset="0"/>
              <a:buChar char="•"/>
            </a:pPr>
            <a:r>
              <a:rPr lang="pt-PT" sz="2400" b="1" dirty="0"/>
              <a:t>Formação em ética </a:t>
            </a:r>
            <a:r>
              <a:rPr lang="pt-PT" sz="2400" dirty="0"/>
              <a:t>– Cursos de formação para transmitir aos empregados a importância da ética e ensinar os empregados a resolverem problemas de ética que possam encontrar.</a:t>
            </a:r>
          </a:p>
          <a:p>
            <a:pPr marL="457200" indent="-457200" algn="just">
              <a:buFont typeface="Arial" panose="020B0604020202020204" pitchFamily="34" charset="0"/>
              <a:buChar char="•"/>
            </a:pPr>
            <a:endParaRPr lang="pt-PT" sz="2400" dirty="0"/>
          </a:p>
          <a:p>
            <a:pPr marL="342900" indent="-342900" eaLnBrk="0" hangingPunct="0">
              <a:spcBef>
                <a:spcPct val="20000"/>
              </a:spcBef>
              <a:buFont typeface="Arial" charset="0"/>
              <a:buChar char="•"/>
            </a:pPr>
            <a:endParaRPr lang="pt-PT" sz="2400" dirty="0"/>
          </a:p>
        </p:txBody>
      </p:sp>
    </p:spTree>
    <p:extLst>
      <p:ext uri="{BB962C8B-B14F-4D97-AF65-F5344CB8AC3E}">
        <p14:creationId xmlns:p14="http://schemas.microsoft.com/office/powerpoint/2010/main" val="1798319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F5FDEB-E9B2-45AE-9E12-116CE2C40E2F}"/>
              </a:ext>
            </a:extLst>
          </p:cNvPr>
          <p:cNvSpPr>
            <a:spLocks noGrp="1"/>
          </p:cNvSpPr>
          <p:nvPr>
            <p:ph type="title"/>
          </p:nvPr>
        </p:nvSpPr>
        <p:spPr>
          <a:xfrm>
            <a:off x="457200" y="215372"/>
            <a:ext cx="8229600" cy="1097280"/>
          </a:xfrm>
        </p:spPr>
        <p:txBody>
          <a:bodyPr/>
          <a:lstStyle/>
          <a:p>
            <a:r>
              <a:rPr lang="en-US" dirty="0"/>
              <a:t>Como </a:t>
            </a:r>
            <a:r>
              <a:rPr lang="en-US" dirty="0" err="1"/>
              <a:t>melhorar</a:t>
            </a:r>
            <a:r>
              <a:rPr lang="en-US" dirty="0"/>
              <a:t> o </a:t>
            </a:r>
            <a:r>
              <a:rPr lang="en-US" dirty="0" err="1"/>
              <a:t>comportamento</a:t>
            </a:r>
            <a:r>
              <a:rPr lang="en-US" dirty="0"/>
              <a:t> </a:t>
            </a:r>
            <a:r>
              <a:rPr lang="en-US" dirty="0" err="1"/>
              <a:t>ético</a:t>
            </a:r>
            <a:endParaRPr lang="en-US" dirty="0"/>
          </a:p>
        </p:txBody>
      </p:sp>
      <p:sp>
        <p:nvSpPr>
          <p:cNvPr id="9" name="Rectangle 3">
            <a:extLst>
              <a:ext uri="{FF2B5EF4-FFF2-40B4-BE49-F238E27FC236}">
                <a16:creationId xmlns:a16="http://schemas.microsoft.com/office/drawing/2014/main" id="{29CB1FB0-B7F8-48DB-AFAB-E24565DAC13B}"/>
              </a:ext>
            </a:extLst>
          </p:cNvPr>
          <p:cNvSpPr txBox="1">
            <a:spLocks/>
          </p:cNvSpPr>
          <p:nvPr/>
        </p:nvSpPr>
        <p:spPr bwMode="auto">
          <a:xfrm>
            <a:off x="304800" y="2057400"/>
            <a:ext cx="8229600" cy="3894668"/>
          </a:xfrm>
          <a:prstGeom prst="rect">
            <a:avLst/>
          </a:prstGeom>
          <a:noFill/>
          <a:ln w="9525">
            <a:noFill/>
            <a:miter lim="800000"/>
            <a:headEnd/>
            <a:tailEnd/>
          </a:ln>
        </p:spPr>
        <p:txBody>
          <a:bodyPr/>
          <a:lstStyle/>
          <a:p>
            <a:pPr marL="457200" indent="-457200" algn="just">
              <a:buFont typeface="Arial" panose="020B0604020202020204" pitchFamily="34" charset="0"/>
              <a:buChar char="•"/>
            </a:pPr>
            <a:endParaRPr lang="pt-PT" sz="800" dirty="0"/>
          </a:p>
          <a:p>
            <a:pPr marL="457200" indent="-457200" algn="just">
              <a:buFont typeface="Arial" panose="020B0604020202020204" pitchFamily="34" charset="0"/>
              <a:buChar char="•"/>
            </a:pPr>
            <a:r>
              <a:rPr lang="pt-PT" sz="2400" b="1" dirty="0"/>
              <a:t>Auditorias sociais independentes </a:t>
            </a:r>
            <a:r>
              <a:rPr lang="pt-PT" sz="2400" dirty="0"/>
              <a:t>– Conduzidas para detetar se a organização está a seguir o código de ética e/ou detetar problemas de ética na organização.</a:t>
            </a:r>
          </a:p>
          <a:p>
            <a:pPr marL="457200" indent="-457200" algn="just">
              <a:buFont typeface="Arial" panose="020B0604020202020204" pitchFamily="34" charset="0"/>
              <a:buChar char="•"/>
            </a:pPr>
            <a:endParaRPr lang="pt-PT" sz="2400" dirty="0"/>
          </a:p>
          <a:p>
            <a:pPr marL="342900" indent="-342900" eaLnBrk="0" hangingPunct="0">
              <a:spcBef>
                <a:spcPct val="20000"/>
              </a:spcBef>
              <a:buFont typeface="Arial" charset="0"/>
              <a:buChar char="•"/>
            </a:pPr>
            <a:endParaRPr lang="pt-PT" sz="2400" dirty="0"/>
          </a:p>
        </p:txBody>
      </p:sp>
    </p:spTree>
    <p:extLst>
      <p:ext uri="{BB962C8B-B14F-4D97-AF65-F5344CB8AC3E}">
        <p14:creationId xmlns:p14="http://schemas.microsoft.com/office/powerpoint/2010/main" val="2098270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009314-EA2A-401C-A64F-F4AA05EFFDB1}"/>
              </a:ext>
            </a:extLst>
          </p:cNvPr>
          <p:cNvSpPr>
            <a:spLocks noGrp="1"/>
          </p:cNvSpPr>
          <p:nvPr>
            <p:ph type="title"/>
          </p:nvPr>
        </p:nvSpPr>
        <p:spPr>
          <a:xfrm>
            <a:off x="457200" y="215372"/>
            <a:ext cx="8229600" cy="1097280"/>
          </a:xfrm>
        </p:spPr>
        <p:txBody>
          <a:bodyPr/>
          <a:lstStyle/>
          <a:p>
            <a:r>
              <a:rPr lang="en-US" dirty="0"/>
              <a:t>Como </a:t>
            </a:r>
            <a:r>
              <a:rPr lang="en-US" dirty="0" err="1"/>
              <a:t>melhorar</a:t>
            </a:r>
            <a:r>
              <a:rPr lang="en-US" dirty="0"/>
              <a:t> o </a:t>
            </a:r>
            <a:r>
              <a:rPr lang="en-US" dirty="0" err="1"/>
              <a:t>comportamento</a:t>
            </a:r>
            <a:r>
              <a:rPr lang="en-US" dirty="0"/>
              <a:t> </a:t>
            </a:r>
            <a:r>
              <a:rPr lang="en-US" dirty="0" err="1"/>
              <a:t>ético</a:t>
            </a:r>
            <a:endParaRPr lang="en-US" dirty="0"/>
          </a:p>
        </p:txBody>
      </p:sp>
      <p:sp>
        <p:nvSpPr>
          <p:cNvPr id="9" name="Rectangle 3">
            <a:extLst>
              <a:ext uri="{FF2B5EF4-FFF2-40B4-BE49-F238E27FC236}">
                <a16:creationId xmlns:a16="http://schemas.microsoft.com/office/drawing/2014/main" id="{756091DE-D4D5-453A-866A-71675F62960D}"/>
              </a:ext>
            </a:extLst>
          </p:cNvPr>
          <p:cNvSpPr txBox="1">
            <a:spLocks/>
          </p:cNvSpPr>
          <p:nvPr/>
        </p:nvSpPr>
        <p:spPr bwMode="auto">
          <a:xfrm>
            <a:off x="304800" y="2057400"/>
            <a:ext cx="8229600" cy="3894668"/>
          </a:xfrm>
          <a:prstGeom prst="rect">
            <a:avLst/>
          </a:prstGeom>
          <a:noFill/>
          <a:ln w="9525">
            <a:noFill/>
            <a:miter lim="800000"/>
            <a:headEnd/>
            <a:tailEnd/>
          </a:ln>
        </p:spPr>
        <p:txBody>
          <a:bodyPr/>
          <a:lstStyle/>
          <a:p>
            <a:pPr marL="457200" indent="-457200" algn="just">
              <a:buFont typeface="Arial" panose="020B0604020202020204" pitchFamily="34" charset="0"/>
              <a:buChar char="•"/>
            </a:pPr>
            <a:endParaRPr lang="pt-PT" sz="800" dirty="0"/>
          </a:p>
          <a:p>
            <a:pPr marL="457200" indent="-457200" algn="just">
              <a:buFont typeface="Arial" panose="020B0604020202020204" pitchFamily="34" charset="0"/>
              <a:buChar char="•"/>
            </a:pPr>
            <a:r>
              <a:rPr lang="pt-PT" sz="2400" b="1" dirty="0"/>
              <a:t>Mecanismos formais de proteção </a:t>
            </a:r>
            <a:r>
              <a:rPr lang="pt-PT" sz="2400" dirty="0"/>
              <a:t>– Asseguram que os empregados não são punidos, se desencadearem os mecanismos formais de auxilio existentes, para a resolução de dilemas  éticos.</a:t>
            </a:r>
          </a:p>
          <a:p>
            <a:pPr marL="457200" indent="-457200" algn="just">
              <a:buFont typeface="Arial" panose="020B0604020202020204" pitchFamily="34" charset="0"/>
              <a:buChar char="•"/>
            </a:pPr>
            <a:endParaRPr lang="pt-PT" sz="2400" dirty="0"/>
          </a:p>
          <a:p>
            <a:pPr marL="449263" algn="just"/>
            <a:r>
              <a:rPr lang="pt-PT" sz="2400" u="sng" dirty="0" err="1"/>
              <a:t>Whistle-Blowers</a:t>
            </a:r>
            <a:r>
              <a:rPr lang="pt-PT" sz="2400" dirty="0"/>
              <a:t> -</a:t>
            </a:r>
            <a:r>
              <a:rPr lang="pt-PT" sz="2400" b="1" dirty="0"/>
              <a:t> </a:t>
            </a:r>
            <a:r>
              <a:rPr lang="pt-PT" sz="2400" dirty="0"/>
              <a:t>Proteção dos empregados que chamam a atenção para problemas de ética</a:t>
            </a:r>
            <a:r>
              <a:rPr lang="pt-PT" sz="2400" b="1" dirty="0"/>
              <a:t>.</a:t>
            </a:r>
            <a:endParaRPr lang="pt-PT" sz="2400" dirty="0"/>
          </a:p>
          <a:p>
            <a:pPr marL="457200" indent="-457200" algn="just">
              <a:buFont typeface="Arial" panose="020B0604020202020204" pitchFamily="34" charset="0"/>
              <a:buChar char="•"/>
            </a:pPr>
            <a:endParaRPr lang="pt-PT" sz="2000" dirty="0"/>
          </a:p>
          <a:p>
            <a:pPr marL="457200" indent="-457200" algn="just">
              <a:buFont typeface="Arial" panose="020B0604020202020204" pitchFamily="34" charset="0"/>
              <a:buChar char="•"/>
            </a:pPr>
            <a:endParaRPr lang="pt-PT" sz="2000" dirty="0"/>
          </a:p>
          <a:p>
            <a:pPr marL="457200" indent="-457200" algn="just">
              <a:buFont typeface="Arial" panose="020B0604020202020204" pitchFamily="34" charset="0"/>
              <a:buChar char="•"/>
            </a:pPr>
            <a:endParaRPr lang="pt-PT" sz="2000" dirty="0"/>
          </a:p>
          <a:p>
            <a:pPr algn="just"/>
            <a:endParaRPr lang="pt-PT" sz="2000" dirty="0"/>
          </a:p>
          <a:p>
            <a:pPr marL="342900" indent="-342900" eaLnBrk="0" hangingPunct="0">
              <a:spcBef>
                <a:spcPct val="20000"/>
              </a:spcBef>
              <a:buFont typeface="Arial" charset="0"/>
              <a:buChar char="•"/>
            </a:pPr>
            <a:endParaRPr lang="pt-PT" sz="2400" dirty="0"/>
          </a:p>
        </p:txBody>
      </p:sp>
    </p:spTree>
    <p:extLst>
      <p:ext uri="{BB962C8B-B14F-4D97-AF65-F5344CB8AC3E}">
        <p14:creationId xmlns:p14="http://schemas.microsoft.com/office/powerpoint/2010/main" val="1984589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16CC1E5-BC26-4FE3-B327-B1119BC9D60A}"/>
              </a:ext>
            </a:extLst>
          </p:cNvPr>
          <p:cNvSpPr>
            <a:spLocks noGrp="1"/>
          </p:cNvSpPr>
          <p:nvPr>
            <p:ph type="title"/>
          </p:nvPr>
        </p:nvSpPr>
        <p:spPr/>
        <p:txBody>
          <a:bodyPr/>
          <a:lstStyle/>
          <a:p>
            <a:r>
              <a:rPr lang="en-US" dirty="0" err="1"/>
              <a:t>Responsabilidade</a:t>
            </a:r>
            <a:r>
              <a:rPr lang="en-US" dirty="0"/>
              <a:t> social e </a:t>
            </a:r>
            <a:r>
              <a:rPr lang="en-US" dirty="0" err="1"/>
              <a:t>ética</a:t>
            </a:r>
            <a:r>
              <a:rPr lang="en-US" dirty="0"/>
              <a:t> </a:t>
            </a:r>
            <a:r>
              <a:rPr lang="en-US" dirty="0" err="1"/>
              <a:t>na</a:t>
            </a:r>
            <a:r>
              <a:rPr lang="en-US" dirty="0"/>
              <a:t> </a:t>
            </a:r>
            <a:r>
              <a:rPr lang="en-US" dirty="0" err="1"/>
              <a:t>atualidade</a:t>
            </a:r>
            <a:endParaRPr lang="en-US" dirty="0"/>
          </a:p>
        </p:txBody>
      </p:sp>
      <p:sp>
        <p:nvSpPr>
          <p:cNvPr id="9" name="Rectangle 3">
            <a:extLst>
              <a:ext uri="{FF2B5EF4-FFF2-40B4-BE49-F238E27FC236}">
                <a16:creationId xmlns:a16="http://schemas.microsoft.com/office/drawing/2014/main" id="{47DFA419-2EE8-4A91-B268-18DF7016F655}"/>
              </a:ext>
            </a:extLst>
          </p:cNvPr>
          <p:cNvSpPr txBox="1">
            <a:spLocks/>
          </p:cNvSpPr>
          <p:nvPr/>
        </p:nvSpPr>
        <p:spPr bwMode="auto">
          <a:xfrm>
            <a:off x="457200" y="2133600"/>
            <a:ext cx="8229600" cy="40386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Falta de ética e de responsabilidade social</a:t>
            </a:r>
          </a:p>
          <a:p>
            <a:pPr marL="342900" indent="-342900" algn="just" eaLnBrk="0" hangingPunct="0">
              <a:spcBef>
                <a:spcPct val="20000"/>
              </a:spcBef>
              <a:buFont typeface="Arial" charset="0"/>
              <a:buChar char="•"/>
            </a:pPr>
            <a:endParaRPr lang="pt-PT" sz="800" b="1" dirty="0"/>
          </a:p>
          <a:p>
            <a:pPr marL="742950" lvl="1" indent="-285750" algn="just" eaLnBrk="0" hangingPunct="0">
              <a:spcBef>
                <a:spcPct val="20000"/>
              </a:spcBef>
              <a:buFont typeface="Arial" charset="0"/>
              <a:buChar char="–"/>
            </a:pPr>
            <a:r>
              <a:rPr lang="pt-PT" sz="2000" dirty="0"/>
              <a:t>Um inquérito realizado com 5.000 empregados revelou que 44% admitia ter dormido no local de trabalho e 22% disse já ter espalhado um boato sobre um colega.</a:t>
            </a:r>
          </a:p>
          <a:p>
            <a:pPr marL="742950" lvl="1" indent="-285750" algn="just" eaLnBrk="0" hangingPunct="0">
              <a:spcBef>
                <a:spcPct val="20000"/>
              </a:spcBef>
              <a:buFont typeface="Arial" charset="0"/>
              <a:buChar char="–"/>
            </a:pPr>
            <a:endParaRPr lang="pt-PT" sz="800" dirty="0"/>
          </a:p>
          <a:p>
            <a:pPr marL="742950" lvl="1" indent="-285750" algn="just" eaLnBrk="0" hangingPunct="0">
              <a:spcBef>
                <a:spcPct val="20000"/>
              </a:spcBef>
              <a:buFont typeface="Arial" charset="0"/>
              <a:buChar char="–"/>
            </a:pPr>
            <a:r>
              <a:rPr lang="pt-PT" sz="2000" dirty="0"/>
              <a:t>Outro inquérito demonstrou que 26% dos estudantes universitários admitiram ter cometido fraudes sérias nos exames e 54% admitiu ter cometido fraude em trabalhos escritos.</a:t>
            </a:r>
          </a:p>
        </p:txBody>
      </p:sp>
    </p:spTree>
    <p:extLst>
      <p:ext uri="{BB962C8B-B14F-4D97-AF65-F5344CB8AC3E}">
        <p14:creationId xmlns:p14="http://schemas.microsoft.com/office/powerpoint/2010/main" val="205358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47F2F7BF-8445-43BC-A0CB-7F949E18B8EE}"/>
              </a:ext>
            </a:extLst>
          </p:cNvPr>
          <p:cNvSpPr txBox="1">
            <a:spLocks/>
          </p:cNvSpPr>
          <p:nvPr/>
        </p:nvSpPr>
        <p:spPr bwMode="auto">
          <a:xfrm>
            <a:off x="457200" y="2209800"/>
            <a:ext cx="8229600" cy="3982597"/>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Liderança ética </a:t>
            </a:r>
            <a:r>
              <a:rPr lang="pt-PT" sz="2400" dirty="0"/>
              <a:t>– o que os gestores fazem tem influência nas decisões e nos comportamentos dos empregados.</a:t>
            </a:r>
          </a:p>
          <a:p>
            <a:pPr algn="just" eaLnBrk="0" hangingPunct="0">
              <a:spcBef>
                <a:spcPct val="20000"/>
              </a:spcBef>
            </a:pPr>
            <a:endParaRPr lang="pt-PT" sz="2000" dirty="0"/>
          </a:p>
        </p:txBody>
      </p:sp>
      <p:sp>
        <p:nvSpPr>
          <p:cNvPr id="9" name="Título 4">
            <a:extLst>
              <a:ext uri="{FF2B5EF4-FFF2-40B4-BE49-F238E27FC236}">
                <a16:creationId xmlns:a16="http://schemas.microsoft.com/office/drawing/2014/main" id="{2E28D83D-2BAA-4870-B8E5-9F85A1C71A31}"/>
              </a:ext>
            </a:extLst>
          </p:cNvPr>
          <p:cNvSpPr>
            <a:spLocks noGrp="1"/>
          </p:cNvSpPr>
          <p:nvPr>
            <p:ph type="title"/>
          </p:nvPr>
        </p:nvSpPr>
        <p:spPr>
          <a:xfrm>
            <a:off x="457200" y="215372"/>
            <a:ext cx="8229600" cy="1097280"/>
          </a:xfrm>
        </p:spPr>
        <p:txBody>
          <a:bodyPr/>
          <a:lstStyle/>
          <a:p>
            <a:r>
              <a:rPr lang="en-US" dirty="0" err="1"/>
              <a:t>Responsabilidade</a:t>
            </a:r>
            <a:r>
              <a:rPr lang="en-US" dirty="0"/>
              <a:t> social e </a:t>
            </a:r>
            <a:r>
              <a:rPr lang="en-US" dirty="0" err="1"/>
              <a:t>ética</a:t>
            </a:r>
            <a:r>
              <a:rPr lang="en-US" dirty="0"/>
              <a:t> </a:t>
            </a:r>
            <a:r>
              <a:rPr lang="en-US" dirty="0" err="1"/>
              <a:t>na</a:t>
            </a:r>
            <a:r>
              <a:rPr lang="en-US" dirty="0"/>
              <a:t> </a:t>
            </a:r>
            <a:r>
              <a:rPr lang="en-US" dirty="0" err="1"/>
              <a:t>atualidade</a:t>
            </a:r>
            <a:endParaRPr lang="en-US" dirty="0"/>
          </a:p>
        </p:txBody>
      </p:sp>
    </p:spTree>
    <p:extLst>
      <p:ext uri="{BB962C8B-B14F-4D97-AF65-F5344CB8AC3E}">
        <p14:creationId xmlns:p14="http://schemas.microsoft.com/office/powerpoint/2010/main" val="1315385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13000"/>
          </a:schemeClr>
        </a:solidFill>
        <a:effectLst/>
      </p:bgPr>
    </p:bg>
    <p:spTree>
      <p:nvGrpSpPr>
        <p:cNvPr id="1" name=""/>
        <p:cNvGrpSpPr/>
        <p:nvPr/>
      </p:nvGrpSpPr>
      <p:grpSpPr>
        <a:xfrm>
          <a:off x="0" y="0"/>
          <a:ext cx="0" cy="0"/>
          <a:chOff x="0" y="0"/>
          <a:chExt cx="0" cy="0"/>
        </a:xfrm>
      </p:grpSpPr>
      <p:sp>
        <p:nvSpPr>
          <p:cNvPr id="2" name="Title 1" descr="Header: Cluster 1. Be a Dependable Organizational Citizen"/>
          <p:cNvSpPr>
            <a:spLocks noGrp="1"/>
          </p:cNvSpPr>
          <p:nvPr>
            <p:ph type="title"/>
          </p:nvPr>
        </p:nvSpPr>
        <p:spPr>
          <a:xfrm>
            <a:off x="457200" y="457200"/>
            <a:ext cx="8229600" cy="838200"/>
          </a:xfrm>
        </p:spPr>
        <p:txBody>
          <a:bodyPr/>
          <a:lstStyle/>
          <a:p>
            <a:r>
              <a:rPr lang="en-US" sz="3200" dirty="0" err="1"/>
              <a:t>Liderança</a:t>
            </a:r>
            <a:r>
              <a:rPr lang="en-US" sz="3200" dirty="0"/>
              <a:t> </a:t>
            </a:r>
            <a:r>
              <a:rPr lang="en-US" sz="3200" dirty="0" err="1"/>
              <a:t>ética</a:t>
            </a:r>
            <a:endParaRPr lang="en-US" sz="3200" dirty="0"/>
          </a:p>
        </p:txBody>
      </p:sp>
      <p:graphicFrame>
        <p:nvGraphicFramePr>
          <p:cNvPr id="6" name="Table 5" descr="Header: Being an Ethical Leader"/>
          <p:cNvGraphicFramePr>
            <a:graphicFrameLocks noGrp="1"/>
          </p:cNvGraphicFramePr>
          <p:nvPr>
            <p:extLst>
              <p:ext uri="{D42A27DB-BD31-4B8C-83A1-F6EECF244321}">
                <p14:modId xmlns:p14="http://schemas.microsoft.com/office/powerpoint/2010/main" val="2830809425"/>
              </p:ext>
            </p:extLst>
          </p:nvPr>
        </p:nvGraphicFramePr>
        <p:xfrm>
          <a:off x="533400" y="1701800"/>
          <a:ext cx="8077200" cy="2966720"/>
        </p:xfrm>
        <a:graphic>
          <a:graphicData uri="http://schemas.openxmlformats.org/drawingml/2006/table">
            <a:tbl>
              <a:tblPr firstRow="1" bandRow="1">
                <a:tableStyleId>{3B4B98B0-60AC-42C2-AFA5-B58CD77FA1E5}</a:tableStyleId>
              </a:tblPr>
              <a:tblGrid>
                <a:gridCol w="80772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Being an Ethical Leader</a:t>
                      </a:r>
                      <a:endParaRPr lang="en-US" dirty="0"/>
                    </a:p>
                  </a:txBody>
                  <a:tcPr/>
                </a:tc>
                <a:extLst>
                  <a:ext uri="{0D108BD9-81ED-4DB2-BD59-A6C34878D82A}">
                    <a16:rowId xmlns:a16="http://schemas.microsoft.com/office/drawing/2014/main" val="10000"/>
                  </a:ext>
                </a:extLst>
              </a:tr>
              <a:tr h="370840">
                <a:tc>
                  <a:txBody>
                    <a:bodyPr/>
                    <a:lstStyle/>
                    <a:p>
                      <a:r>
                        <a:rPr lang="en-US" sz="1800" kern="1200" dirty="0">
                          <a:solidFill>
                            <a:schemeClr val="tx1"/>
                          </a:solidFill>
                          <a:effectLst/>
                          <a:latin typeface="+mn-lt"/>
                          <a:ea typeface="+mn-ea"/>
                          <a:cs typeface="+mn-cs"/>
                        </a:rPr>
                        <a:t>Be a good role model by being ethical and honest.</a:t>
                      </a:r>
                    </a:p>
                  </a:txBody>
                  <a:tcPr/>
                </a:tc>
                <a:extLst>
                  <a:ext uri="{0D108BD9-81ED-4DB2-BD59-A6C34878D82A}">
                    <a16:rowId xmlns:a16="http://schemas.microsoft.com/office/drawing/2014/main" val="10001"/>
                  </a:ext>
                </a:extLst>
              </a:tr>
              <a:tr h="370840">
                <a:tc>
                  <a:txBody>
                    <a:bodyPr/>
                    <a:lstStyle/>
                    <a:p>
                      <a:r>
                        <a:rPr lang="en-US" sz="1800" kern="1200" dirty="0">
                          <a:solidFill>
                            <a:schemeClr val="tx1"/>
                          </a:solidFill>
                          <a:effectLst/>
                          <a:latin typeface="+mn-lt"/>
                          <a:ea typeface="+mn-ea"/>
                          <a:cs typeface="+mn-cs"/>
                        </a:rPr>
                        <a:t>• Tell the truth always.</a:t>
                      </a:r>
                    </a:p>
                  </a:txBody>
                  <a:tcPr/>
                </a:tc>
                <a:extLst>
                  <a:ext uri="{0D108BD9-81ED-4DB2-BD59-A6C34878D82A}">
                    <a16:rowId xmlns:a16="http://schemas.microsoft.com/office/drawing/2014/main" val="10002"/>
                  </a:ext>
                </a:extLst>
              </a:tr>
              <a:tr h="370840">
                <a:tc>
                  <a:txBody>
                    <a:bodyPr/>
                    <a:lstStyle/>
                    <a:p>
                      <a:r>
                        <a:rPr lang="en-US" sz="1800" kern="1200" dirty="0">
                          <a:solidFill>
                            <a:schemeClr val="tx1"/>
                          </a:solidFill>
                          <a:effectLst/>
                          <a:latin typeface="+mn-lt"/>
                          <a:ea typeface="+mn-ea"/>
                          <a:cs typeface="+mn-cs"/>
                        </a:rPr>
                        <a:t>• Don’t hide or manipulate information.</a:t>
                      </a:r>
                    </a:p>
                  </a:txBody>
                  <a:tcPr/>
                </a:tc>
                <a:extLst>
                  <a:ext uri="{0D108BD9-81ED-4DB2-BD59-A6C34878D82A}">
                    <a16:rowId xmlns:a16="http://schemas.microsoft.com/office/drawing/2014/main" val="10003"/>
                  </a:ext>
                </a:extLst>
              </a:tr>
              <a:tr h="370840">
                <a:tc>
                  <a:txBody>
                    <a:bodyPr/>
                    <a:lstStyle/>
                    <a:p>
                      <a:r>
                        <a:rPr lang="en-US" sz="1800" kern="1200" dirty="0">
                          <a:solidFill>
                            <a:schemeClr val="tx1"/>
                          </a:solidFill>
                          <a:effectLst/>
                          <a:latin typeface="+mn-lt"/>
                          <a:ea typeface="+mn-ea"/>
                          <a:cs typeface="+mn-cs"/>
                        </a:rPr>
                        <a:t>• Be willing to admit your failures.</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Share your personal values by regularly communicating them to employees.</a:t>
                      </a:r>
                      <a:endParaRPr lang="en-US" dirty="0"/>
                    </a:p>
                  </a:txBody>
                  <a:tcPr/>
                </a:tc>
                <a:extLst>
                  <a:ext uri="{0D108BD9-81ED-4DB2-BD59-A6C34878D82A}">
                    <a16:rowId xmlns:a16="http://schemas.microsoft.com/office/drawing/2014/main" val="10005"/>
                  </a:ext>
                </a:extLst>
              </a:tr>
              <a:tr h="370840">
                <a:tc>
                  <a:txBody>
                    <a:bodyPr/>
                    <a:lstStyle/>
                    <a:p>
                      <a:r>
                        <a:rPr lang="en-US" sz="1800" kern="1200" dirty="0">
                          <a:solidFill>
                            <a:schemeClr val="tx1"/>
                          </a:solidFill>
                          <a:effectLst/>
                          <a:latin typeface="+mn-lt"/>
                          <a:ea typeface="+mn-ea"/>
                          <a:cs typeface="+mn-cs"/>
                        </a:rPr>
                        <a:t>Stress the organization’s or team’s important shared values.</a:t>
                      </a:r>
                    </a:p>
                  </a:txBody>
                  <a:tcPr/>
                </a:tc>
                <a:extLst>
                  <a:ext uri="{0D108BD9-81ED-4DB2-BD59-A6C34878D82A}">
                    <a16:rowId xmlns:a16="http://schemas.microsoft.com/office/drawing/2014/main" val="10006"/>
                  </a:ext>
                </a:extLst>
              </a:tr>
              <a:tr h="370840">
                <a:tc>
                  <a:txBody>
                    <a:bodyPr/>
                    <a:lstStyle/>
                    <a:p>
                      <a:r>
                        <a:rPr lang="en-US" sz="1800" kern="1200" dirty="0">
                          <a:solidFill>
                            <a:schemeClr val="tx1"/>
                          </a:solidFill>
                          <a:effectLst/>
                          <a:latin typeface="+mn-lt"/>
                          <a:ea typeface="+mn-ea"/>
                          <a:cs typeface="+mn-cs"/>
                        </a:rPr>
                        <a:t>Use the reward system to hold everyone accountable to the values.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3274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 </a:t>
            </a:r>
            <a:r>
              <a:rPr lang="en-US" sz="3200" dirty="0" err="1"/>
              <a:t>obrigação</a:t>
            </a:r>
            <a:r>
              <a:rPr lang="en-US" sz="3200" dirty="0"/>
              <a:t> à </a:t>
            </a:r>
            <a:r>
              <a:rPr lang="en-US" sz="3200" dirty="0" err="1"/>
              <a:t>reação</a:t>
            </a:r>
            <a:r>
              <a:rPr lang="en-US" sz="3200" dirty="0"/>
              <a:t> e à </a:t>
            </a:r>
            <a:r>
              <a:rPr lang="en-US" sz="3200" dirty="0" err="1"/>
              <a:t>responsabilidade</a:t>
            </a:r>
            <a:endParaRPr lang="en-US" dirty="0"/>
          </a:p>
        </p:txBody>
      </p:sp>
      <p:sp>
        <p:nvSpPr>
          <p:cNvPr id="5" name="Rectangle 3"/>
          <p:cNvSpPr txBox="1">
            <a:spLocks/>
          </p:cNvSpPr>
          <p:nvPr/>
        </p:nvSpPr>
        <p:spPr bwMode="auto">
          <a:xfrm>
            <a:off x="510988" y="2057400"/>
            <a:ext cx="8229600" cy="435031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Obrigação social</a:t>
            </a:r>
          </a:p>
          <a:p>
            <a:pPr marL="342900" indent="-342900" algn="just" eaLnBrk="0" hangingPunct="0">
              <a:spcBef>
                <a:spcPct val="20000"/>
              </a:spcBef>
              <a:buFont typeface="Arial" charset="0"/>
              <a:buChar char="•"/>
            </a:pPr>
            <a:endParaRPr lang="pt-PT" sz="800" b="1" dirty="0"/>
          </a:p>
          <a:p>
            <a:pPr marL="363538" algn="just" eaLnBrk="0" hangingPunct="0">
              <a:spcBef>
                <a:spcPct val="20000"/>
              </a:spcBef>
            </a:pPr>
            <a:r>
              <a:rPr lang="pt-PT" sz="2400" dirty="0"/>
              <a:t>A organização apenas cumpre as suas responsabilidades económicas e legais.</a:t>
            </a:r>
          </a:p>
          <a:p>
            <a:pPr marL="342900" indent="-342900" algn="just" eaLnBrk="0" hangingPunct="0">
              <a:spcBef>
                <a:spcPct val="20000"/>
              </a:spcBef>
              <a:buFont typeface="Arial" charset="0"/>
              <a:buChar char="•"/>
            </a:pPr>
            <a:endParaRPr lang="pt-PT" sz="2400" dirty="0"/>
          </a:p>
          <a:p>
            <a:pPr marL="2873375" indent="-2509838" algn="just" eaLnBrk="0" hangingPunct="0">
              <a:spcBef>
                <a:spcPct val="20000"/>
              </a:spcBef>
            </a:pPr>
            <a:r>
              <a:rPr lang="pt-PT" sz="2400" u="sng" dirty="0"/>
              <a:t>Visão clássica</a:t>
            </a:r>
            <a:r>
              <a:rPr lang="pt-PT" sz="2400" dirty="0"/>
              <a:t> – a única responsabilidade social dos gestores é maximizar os lucros.</a:t>
            </a:r>
          </a:p>
        </p:txBody>
      </p:sp>
    </p:spTree>
    <p:extLst>
      <p:ext uri="{BB962C8B-B14F-4D97-AF65-F5344CB8AC3E}">
        <p14:creationId xmlns:p14="http://schemas.microsoft.com/office/powerpoint/2010/main" val="811449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a:extLst>
              <a:ext uri="{FF2B5EF4-FFF2-40B4-BE49-F238E27FC236}">
                <a16:creationId xmlns:a16="http://schemas.microsoft.com/office/drawing/2014/main" id="{ECF12FF4-E40E-4214-8328-5A55F7C8E746}"/>
              </a:ext>
            </a:extLst>
          </p:cNvPr>
          <p:cNvSpPr>
            <a:spLocks noGrp="1"/>
          </p:cNvSpPr>
          <p:nvPr>
            <p:ph type="title"/>
          </p:nvPr>
        </p:nvSpPr>
        <p:spPr>
          <a:xfrm>
            <a:off x="457200" y="215372"/>
            <a:ext cx="8229600" cy="1097280"/>
          </a:xfrm>
        </p:spPr>
        <p:txBody>
          <a:bodyPr/>
          <a:lstStyle/>
          <a:p>
            <a:r>
              <a:rPr lang="en-US" dirty="0" err="1"/>
              <a:t>Responsabilidade</a:t>
            </a:r>
            <a:r>
              <a:rPr lang="en-US" dirty="0"/>
              <a:t> social e </a:t>
            </a:r>
            <a:r>
              <a:rPr lang="en-US" dirty="0" err="1"/>
              <a:t>ética</a:t>
            </a:r>
            <a:r>
              <a:rPr lang="en-US" dirty="0"/>
              <a:t> </a:t>
            </a:r>
            <a:r>
              <a:rPr lang="en-US" dirty="0" err="1"/>
              <a:t>na</a:t>
            </a:r>
            <a:r>
              <a:rPr lang="en-US" dirty="0"/>
              <a:t> </a:t>
            </a:r>
            <a:r>
              <a:rPr lang="en-US" dirty="0" err="1"/>
              <a:t>atualidade</a:t>
            </a:r>
            <a:endParaRPr lang="en-US" dirty="0"/>
          </a:p>
        </p:txBody>
      </p:sp>
      <p:sp>
        <p:nvSpPr>
          <p:cNvPr id="9" name="Rectangle 3">
            <a:extLst>
              <a:ext uri="{FF2B5EF4-FFF2-40B4-BE49-F238E27FC236}">
                <a16:creationId xmlns:a16="http://schemas.microsoft.com/office/drawing/2014/main" id="{11E84B7C-2A3D-44E1-98D2-DF0CABC8BF6D}"/>
              </a:ext>
            </a:extLst>
          </p:cNvPr>
          <p:cNvSpPr txBox="1">
            <a:spLocks/>
          </p:cNvSpPr>
          <p:nvPr/>
        </p:nvSpPr>
        <p:spPr bwMode="auto">
          <a:xfrm>
            <a:off x="457200" y="19050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000" b="1" dirty="0"/>
              <a:t>Empreendedor Social - </a:t>
            </a:r>
            <a:r>
              <a:rPr lang="pt-PT" sz="2000" dirty="0"/>
              <a:t>um indivíduo ou uma organização que procura oportunidades para melhorar a sociedade, utilizando uma abordagem prática, inovadora e sustentável.</a:t>
            </a:r>
          </a:p>
          <a:p>
            <a:pPr marL="342900" indent="-342900" algn="just" eaLnBrk="0" hangingPunct="0">
              <a:spcBef>
                <a:spcPct val="20000"/>
              </a:spcBef>
              <a:buFont typeface="Arial" charset="0"/>
              <a:buChar char="•"/>
            </a:pPr>
            <a:endParaRPr lang="pt-PT" sz="800" dirty="0"/>
          </a:p>
          <a:p>
            <a:pPr marL="342900" indent="-342900" algn="just" eaLnBrk="0" hangingPunct="0">
              <a:spcBef>
                <a:spcPct val="20000"/>
              </a:spcBef>
              <a:buFont typeface="Arial" charset="0"/>
              <a:buChar char="•"/>
            </a:pPr>
            <a:r>
              <a:rPr lang="pt-PT" sz="2000" b="1" dirty="0"/>
              <a:t>Filantropia </a:t>
            </a:r>
            <a:r>
              <a:rPr lang="pt-PT" sz="2000" dirty="0"/>
              <a:t>– pode ser uma maneira eficaz para as organizações darem resposta a problemas sociais.</a:t>
            </a:r>
          </a:p>
          <a:p>
            <a:pPr marL="342900" indent="-342900" algn="just" eaLnBrk="0" hangingPunct="0">
              <a:spcBef>
                <a:spcPct val="20000"/>
              </a:spcBef>
              <a:buFont typeface="Arial" charset="0"/>
              <a:buChar char="•"/>
            </a:pPr>
            <a:endParaRPr lang="pt-PT" sz="800" dirty="0"/>
          </a:p>
          <a:p>
            <a:pPr marL="342900" indent="-342900" algn="just" eaLnBrk="0" hangingPunct="0">
              <a:spcBef>
                <a:spcPct val="20000"/>
              </a:spcBef>
              <a:buFont typeface="Arial" charset="0"/>
              <a:buChar char="•"/>
            </a:pPr>
            <a:r>
              <a:rPr lang="pt-PT" sz="2000" b="1" dirty="0"/>
              <a:t>Ações de voluntariado por parte dos empregados </a:t>
            </a:r>
            <a:r>
              <a:rPr lang="pt-PT" sz="2000" dirty="0"/>
              <a:t>– uma maneira popular das empresas se envolverem na promoção do bem-estar social.</a:t>
            </a:r>
          </a:p>
        </p:txBody>
      </p:sp>
    </p:spTree>
    <p:extLst>
      <p:ext uri="{BB962C8B-B14F-4D97-AF65-F5344CB8AC3E}">
        <p14:creationId xmlns:p14="http://schemas.microsoft.com/office/powerpoint/2010/main" val="119290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 </a:t>
            </a:r>
            <a:r>
              <a:rPr lang="en-US" sz="3200" dirty="0" err="1"/>
              <a:t>obrigação</a:t>
            </a:r>
            <a:r>
              <a:rPr lang="en-US" sz="3200" dirty="0"/>
              <a:t> à </a:t>
            </a:r>
            <a:r>
              <a:rPr lang="en-US" sz="3200" dirty="0" err="1"/>
              <a:t>reação</a:t>
            </a:r>
            <a:r>
              <a:rPr lang="en-US" sz="3200" dirty="0"/>
              <a:t> e à </a:t>
            </a:r>
            <a:r>
              <a:rPr lang="en-US" sz="3200" dirty="0" err="1"/>
              <a:t>responsabilidade</a:t>
            </a:r>
            <a:endParaRPr lang="en-US" dirty="0"/>
          </a:p>
        </p:txBody>
      </p:sp>
      <p:sp>
        <p:nvSpPr>
          <p:cNvPr id="5" name="Rectangle 3"/>
          <p:cNvSpPr txBox="1">
            <a:spLocks/>
          </p:cNvSpPr>
          <p:nvPr/>
        </p:nvSpPr>
        <p:spPr bwMode="auto">
          <a:xfrm>
            <a:off x="457200" y="1654175"/>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800" b="1" dirty="0"/>
              <a:t>Reação social</a:t>
            </a:r>
          </a:p>
          <a:p>
            <a:pPr marL="342900" indent="-342900" algn="just" eaLnBrk="0" hangingPunct="0">
              <a:spcBef>
                <a:spcPct val="20000"/>
              </a:spcBef>
              <a:buFont typeface="Arial" charset="0"/>
              <a:buChar char="•"/>
            </a:pPr>
            <a:endParaRPr lang="pt-PT" sz="800" b="1" dirty="0"/>
          </a:p>
          <a:p>
            <a:pPr marL="363538" algn="just" eaLnBrk="0" hangingPunct="0">
              <a:spcBef>
                <a:spcPct val="20000"/>
              </a:spcBef>
            </a:pPr>
            <a:r>
              <a:rPr lang="pt-PT" sz="2800" dirty="0"/>
              <a:t>A organização leva a cabo ações sociais, em resposta a algum interesse social que se tornou popular.</a:t>
            </a:r>
          </a:p>
          <a:p>
            <a:pPr marL="342900" indent="-342900" algn="just" eaLnBrk="0" hangingPunct="0">
              <a:spcBef>
                <a:spcPct val="20000"/>
              </a:spcBef>
              <a:buFont typeface="Arial" charset="0"/>
              <a:buChar char="•"/>
            </a:pPr>
            <a:endParaRPr lang="pt-PT" sz="2800" dirty="0"/>
          </a:p>
          <a:p>
            <a:pPr marL="363538" algn="just" eaLnBrk="0" hangingPunct="0">
              <a:spcBef>
                <a:spcPct val="20000"/>
              </a:spcBef>
            </a:pPr>
            <a:r>
              <a:rPr lang="pt-PT" sz="2800" u="sng" dirty="0"/>
              <a:t>Visão socioeconómica </a:t>
            </a:r>
            <a:r>
              <a:rPr lang="pt-PT" sz="2800" dirty="0"/>
              <a:t>– a responsabilidade dos gestores vai além dos lucros e inclui proteger o bem-estar da sociedade.</a:t>
            </a:r>
          </a:p>
        </p:txBody>
      </p:sp>
    </p:spTree>
    <p:extLst>
      <p:ext uri="{BB962C8B-B14F-4D97-AF65-F5344CB8AC3E}">
        <p14:creationId xmlns:p14="http://schemas.microsoft.com/office/powerpoint/2010/main" val="105392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 </a:t>
            </a:r>
            <a:r>
              <a:rPr lang="en-US" sz="3200" dirty="0" err="1"/>
              <a:t>obrigação</a:t>
            </a:r>
            <a:r>
              <a:rPr lang="en-US" sz="3200" dirty="0"/>
              <a:t> à </a:t>
            </a:r>
            <a:r>
              <a:rPr lang="en-US" sz="3200" dirty="0" err="1"/>
              <a:t>reação</a:t>
            </a:r>
            <a:r>
              <a:rPr lang="en-US" sz="3200" dirty="0"/>
              <a:t> e à </a:t>
            </a:r>
            <a:r>
              <a:rPr lang="en-US" sz="3200" dirty="0" err="1"/>
              <a:t>responsabilidade</a:t>
            </a:r>
            <a:endParaRPr lang="en-US" sz="3200" dirty="0"/>
          </a:p>
        </p:txBody>
      </p:sp>
      <p:sp>
        <p:nvSpPr>
          <p:cNvPr id="5" name="Rectangle 3"/>
          <p:cNvSpPr txBox="1">
            <a:spLocks/>
          </p:cNvSpPr>
          <p:nvPr/>
        </p:nvSpPr>
        <p:spPr bwMode="auto">
          <a:xfrm>
            <a:off x="427892" y="1905000"/>
            <a:ext cx="8229600" cy="4297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Responsabilidade social</a:t>
            </a:r>
          </a:p>
          <a:p>
            <a:pPr marL="363538" algn="just" eaLnBrk="0" hangingPunct="0">
              <a:spcBef>
                <a:spcPct val="20000"/>
              </a:spcBef>
            </a:pPr>
            <a:r>
              <a:rPr lang="pt-PT" sz="2400" dirty="0"/>
              <a:t>A organização tem intenção de, para além de cumprir as obrigações legais e económicas, fazer o que é correto e atuar no sentido do bem-estar da sociedade.</a:t>
            </a:r>
          </a:p>
        </p:txBody>
      </p:sp>
    </p:spTree>
    <p:extLst>
      <p:ext uri="{BB962C8B-B14F-4D97-AF65-F5344CB8AC3E}">
        <p14:creationId xmlns:p14="http://schemas.microsoft.com/office/powerpoint/2010/main" val="96571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t>Figura</a:t>
            </a:r>
            <a:r>
              <a:rPr lang="en-US" sz="3000" dirty="0"/>
              <a:t> 5-1</a:t>
            </a:r>
            <a:br>
              <a:rPr lang="en-US" sz="3000" dirty="0"/>
            </a:br>
            <a:r>
              <a:rPr lang="en-US" sz="2800" dirty="0">
                <a:latin typeface="Arial" pitchFamily="34" charset="0"/>
                <a:cs typeface="Arial" pitchFamily="34" charset="0"/>
              </a:rPr>
              <a:t>As </a:t>
            </a:r>
            <a:r>
              <a:rPr lang="en-US" sz="2800" dirty="0" err="1">
                <a:latin typeface="Arial" pitchFamily="34" charset="0"/>
                <a:cs typeface="Arial" pitchFamily="34" charset="0"/>
              </a:rPr>
              <a:t>organizações</a:t>
            </a:r>
            <a:r>
              <a:rPr lang="en-US" sz="2800" dirty="0">
                <a:latin typeface="Arial" pitchFamily="34" charset="0"/>
                <a:cs typeface="Arial" pitchFamily="34" charset="0"/>
              </a:rPr>
              <a:t> </a:t>
            </a:r>
            <a:r>
              <a:rPr lang="en-US" sz="2800" dirty="0" err="1">
                <a:latin typeface="Arial" pitchFamily="34" charset="0"/>
                <a:cs typeface="Arial" pitchFamily="34" charset="0"/>
              </a:rPr>
              <a:t>devem</a:t>
            </a:r>
            <a:r>
              <a:rPr lang="en-US" sz="2800" dirty="0">
                <a:latin typeface="Arial" pitchFamily="34" charset="0"/>
                <a:cs typeface="Arial" pitchFamily="34" charset="0"/>
              </a:rPr>
              <a:t> </a:t>
            </a:r>
            <a:r>
              <a:rPr lang="en-US" sz="2800" dirty="0" err="1">
                <a:latin typeface="Arial" pitchFamily="34" charset="0"/>
                <a:cs typeface="Arial" pitchFamily="34" charset="0"/>
              </a:rPr>
              <a:t>ser</a:t>
            </a:r>
            <a:r>
              <a:rPr lang="en-US" sz="2800" dirty="0">
                <a:latin typeface="Arial" pitchFamily="34" charset="0"/>
                <a:cs typeface="Arial" pitchFamily="34" charset="0"/>
              </a:rPr>
              <a:t> </a:t>
            </a:r>
            <a:r>
              <a:rPr lang="en-US" sz="2800" dirty="0" err="1">
                <a:latin typeface="Arial" pitchFamily="34" charset="0"/>
                <a:cs typeface="Arial" pitchFamily="34" charset="0"/>
              </a:rPr>
              <a:t>socialmente</a:t>
            </a:r>
            <a:r>
              <a:rPr lang="en-US" sz="2800" dirty="0">
                <a:latin typeface="Arial" pitchFamily="34" charset="0"/>
                <a:cs typeface="Arial" pitchFamily="34" charset="0"/>
              </a:rPr>
              <a:t> </a:t>
            </a:r>
            <a:r>
              <a:rPr lang="en-US" sz="2800" dirty="0" err="1">
                <a:latin typeface="Arial" pitchFamily="34" charset="0"/>
                <a:cs typeface="Arial" pitchFamily="34" charset="0"/>
              </a:rPr>
              <a:t>ativas</a:t>
            </a:r>
            <a:r>
              <a:rPr lang="en-US" sz="2800" dirty="0">
                <a:latin typeface="Arial" pitchFamily="34" charset="0"/>
                <a:cs typeface="Arial" pitchFamily="34" charset="0"/>
              </a:rPr>
              <a:t>?</a:t>
            </a:r>
            <a:br>
              <a:rPr lang="en-US" sz="2800" dirty="0">
                <a:latin typeface="Arial" pitchFamily="34" charset="0"/>
                <a:cs typeface="Arial" pitchFamily="34" charset="0"/>
              </a:rPr>
            </a:br>
            <a:endParaRPr lang="en-US" sz="2800" dirty="0"/>
          </a:p>
        </p:txBody>
      </p:sp>
      <p:pic>
        <p:nvPicPr>
          <p:cNvPr id="6" name="Picture 2" descr="Arguments for social responsibility are as follows: &#10;• Public expectations: Public opinion now supports businesses pursuing economic and social goals.&#10;• Long-run profits: Socially responsible companies tend to have&#10;more secure long-run profits.&#10;• Ethical obligation: Businesses should be socially responsible because responsible actions are the right thing to do.&#10;• Public image: Businesses can create a favorable public image&#10;by pursuing social goals.&#10;• Better environment: Business involvement can help solve difficult social problems.&#10;• Discouragement of further governmental regulation: By becoming socially responsible, businesses can expect less government regulation.&#10;• Balance of responsibility and power: Businesses have a lot of power and an equally large amount of responsibility is needed to&#10;balance against that power.&#10;• Stockholder interests: Social responsibility will improve a business’s stock price in the long run.&#10;• Possession of resources: Businesses have the resources to support public and charitable projects that need assistance.&#10;• Superiority of prevention over cures: Businesses should address social problems before they become serious and costly to correct.&#10;&#10;Arguments against social responsibility are as follows: &#10;• Violation of profit maximization: Business is being socially responsible only when it pursues its           economic interests.&#10;• Dilution of purpose: Pursuing social goals dilutes business’s primary purpose—economic productivity.&#10;• Costs: Many socially responsible actions do not cover their costs and someone must pay those costs.&#10;• Too much power: Businesses have a lot of power already; if they pursue social goals, they will have even more.&#10;• Lack of skills: Business leaders lack the necessary skills to address social issues.&#10;• Lack of accountability: There are no direct lines of accountability for social actions."/>
          <p:cNvPicPr>
            <a:picLocks noChangeAspect="1" noChangeArrowheads="1"/>
          </p:cNvPicPr>
          <p:nvPr/>
        </p:nvPicPr>
        <p:blipFill>
          <a:blip r:embed="rId3" cstate="print"/>
          <a:srcRect/>
          <a:stretch>
            <a:fillRect/>
          </a:stretch>
        </p:blipFill>
        <p:spPr bwMode="auto">
          <a:xfrm>
            <a:off x="1206500" y="1295400"/>
            <a:ext cx="6108699" cy="4953000"/>
          </a:xfrm>
          <a:prstGeom prst="rect">
            <a:avLst/>
          </a:prstGeom>
          <a:noFill/>
          <a:ln w="9525">
            <a:noFill/>
            <a:miter lim="800000"/>
            <a:headEnd/>
            <a:tailEnd/>
          </a:ln>
        </p:spPr>
      </p:pic>
    </p:spTree>
    <p:extLst>
      <p:ext uri="{BB962C8B-B14F-4D97-AF65-F5344CB8AC3E}">
        <p14:creationId xmlns:p14="http://schemas.microsoft.com/office/powerpoint/2010/main" val="1830057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3200" dirty="0"/>
              <a:t>As organizações devem ser socialmente ativas?</a:t>
            </a:r>
            <a:endParaRPr lang="en-US" sz="3200" dirty="0"/>
          </a:p>
        </p:txBody>
      </p:sp>
      <p:sp>
        <p:nvSpPr>
          <p:cNvPr id="4" name="Rectangle 3"/>
          <p:cNvSpPr txBox="1">
            <a:spLocks/>
          </p:cNvSpPr>
          <p:nvPr/>
        </p:nvSpPr>
        <p:spPr bwMode="auto">
          <a:xfrm>
            <a:off x="609600" y="1600200"/>
            <a:ext cx="3886200" cy="4525963"/>
          </a:xfrm>
          <a:prstGeom prst="rect">
            <a:avLst/>
          </a:prstGeom>
          <a:noFill/>
          <a:ln>
            <a:noFill/>
          </a:ln>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pt-PT" sz="2400" i="1" u="sng" dirty="0"/>
              <a:t>Argumentos a favor</a:t>
            </a:r>
          </a:p>
          <a:p>
            <a:pPr>
              <a:defRPr/>
            </a:pPr>
            <a:r>
              <a:rPr lang="pt-PT" sz="2400" dirty="0"/>
              <a:t>Expectativas do público</a:t>
            </a:r>
          </a:p>
          <a:p>
            <a:pPr>
              <a:defRPr/>
            </a:pPr>
            <a:r>
              <a:rPr lang="pt-PT" sz="2400" dirty="0"/>
              <a:t>Lucros no longo prazo</a:t>
            </a:r>
          </a:p>
          <a:p>
            <a:pPr>
              <a:defRPr/>
            </a:pPr>
            <a:r>
              <a:rPr lang="pt-PT" sz="2400" dirty="0"/>
              <a:t>Obrigação ética</a:t>
            </a:r>
          </a:p>
          <a:p>
            <a:pPr>
              <a:defRPr/>
            </a:pPr>
            <a:r>
              <a:rPr lang="pt-PT" sz="2400" dirty="0"/>
              <a:t>Imagem pública</a:t>
            </a:r>
          </a:p>
          <a:p>
            <a:pPr>
              <a:defRPr/>
            </a:pPr>
            <a:r>
              <a:rPr lang="pt-PT" sz="2400" dirty="0"/>
              <a:t>Melhor ambiente</a:t>
            </a:r>
          </a:p>
          <a:p>
            <a:pPr>
              <a:defRPr/>
            </a:pPr>
            <a:r>
              <a:rPr lang="pt-PT" sz="2400" dirty="0"/>
              <a:t>Evitar a intervenção do Estado</a:t>
            </a:r>
          </a:p>
        </p:txBody>
      </p:sp>
      <p:sp>
        <p:nvSpPr>
          <p:cNvPr id="6" name="Rectangle 3"/>
          <p:cNvSpPr txBox="1">
            <a:spLocks/>
          </p:cNvSpPr>
          <p:nvPr/>
        </p:nvSpPr>
        <p:spPr bwMode="auto">
          <a:xfrm>
            <a:off x="4572000" y="1600200"/>
            <a:ext cx="3886200" cy="4525963"/>
          </a:xfrm>
          <a:prstGeom prst="rect">
            <a:avLst/>
          </a:prstGeom>
          <a:noFill/>
          <a:ln>
            <a:noFill/>
          </a:ln>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pt-PT" sz="2400" i="1" u="sng" dirty="0"/>
              <a:t>Argumentos Contra</a:t>
            </a:r>
            <a:endParaRPr lang="pt-PT" sz="2400" b="1" u="sng" dirty="0"/>
          </a:p>
          <a:p>
            <a:pPr>
              <a:defRPr/>
            </a:pPr>
            <a:r>
              <a:rPr lang="pt-PT" sz="2400" dirty="0"/>
              <a:t>Violação do princípio da maximização do lucro</a:t>
            </a:r>
          </a:p>
          <a:p>
            <a:pPr>
              <a:defRPr/>
            </a:pPr>
            <a:r>
              <a:rPr lang="pt-PT" sz="2400" dirty="0"/>
              <a:t>Diluição da Missão ou finalidade da organização</a:t>
            </a:r>
          </a:p>
          <a:p>
            <a:pPr>
              <a:defRPr/>
            </a:pPr>
            <a:r>
              <a:rPr lang="pt-PT" sz="2400" dirty="0"/>
              <a:t>Custos</a:t>
            </a:r>
          </a:p>
          <a:p>
            <a:pPr>
              <a:defRPr/>
            </a:pPr>
            <a:r>
              <a:rPr lang="pt-PT" sz="2400" dirty="0"/>
              <a:t>Excesso de poder</a:t>
            </a:r>
          </a:p>
          <a:p>
            <a:pPr>
              <a:defRPr/>
            </a:pPr>
            <a:r>
              <a:rPr lang="pt-PT" sz="2400" dirty="0"/>
              <a:t>Falta de competências</a:t>
            </a:r>
          </a:p>
          <a:p>
            <a:pPr>
              <a:defRPr/>
            </a:pPr>
            <a:r>
              <a:rPr lang="pt-PT" sz="2400" dirty="0"/>
              <a:t>Falta de responsabilização</a:t>
            </a:r>
          </a:p>
          <a:p>
            <a:pPr marL="0" indent="0">
              <a:buFont typeface="Arial" pitchFamily="34" charset="0"/>
              <a:buNone/>
              <a:defRPr/>
            </a:pPr>
            <a:endParaRPr lang="en-US" sz="2800" dirty="0"/>
          </a:p>
        </p:txBody>
      </p:sp>
    </p:spTree>
    <p:extLst>
      <p:ext uri="{BB962C8B-B14F-4D97-AF65-F5344CB8AC3E}">
        <p14:creationId xmlns:p14="http://schemas.microsoft.com/office/powerpoint/2010/main" val="1885546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Preocupações</a:t>
            </a:r>
            <a:r>
              <a:rPr lang="en-US" dirty="0">
                <a:latin typeface="Arial" pitchFamily="34" charset="0"/>
                <a:cs typeface="Arial" pitchFamily="34" charset="0"/>
              </a:rPr>
              <a:t> </a:t>
            </a:r>
            <a:r>
              <a:rPr lang="en-US" dirty="0" err="1">
                <a:latin typeface="Arial" pitchFamily="34" charset="0"/>
                <a:cs typeface="Arial" pitchFamily="34" charset="0"/>
              </a:rPr>
              <a:t>ambientais</a:t>
            </a:r>
            <a:r>
              <a:rPr lang="en-US" dirty="0">
                <a:latin typeface="Arial" pitchFamily="34" charset="0"/>
                <a:cs typeface="Arial" pitchFamily="34" charset="0"/>
              </a:rPr>
              <a:t> e </a:t>
            </a:r>
            <a:r>
              <a:rPr lang="en-US" dirty="0" err="1">
                <a:latin typeface="Arial" pitchFamily="34" charset="0"/>
                <a:cs typeface="Arial" pitchFamily="34" charset="0"/>
              </a:rPr>
              <a:t>sustentabilidade</a:t>
            </a:r>
            <a:endParaRPr lang="en-US" dirty="0"/>
          </a:p>
        </p:txBody>
      </p:sp>
      <p:sp>
        <p:nvSpPr>
          <p:cNvPr id="5" name="Rectangle 3"/>
          <p:cNvSpPr txBox="1">
            <a:spLocks/>
          </p:cNvSpPr>
          <p:nvPr/>
        </p:nvSpPr>
        <p:spPr bwMode="auto">
          <a:xfrm>
            <a:off x="304800" y="1676400"/>
            <a:ext cx="8686800" cy="44497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b="1" dirty="0"/>
          </a:p>
          <a:p>
            <a:pPr marL="342900" indent="-342900" eaLnBrk="0" hangingPunct="0">
              <a:spcBef>
                <a:spcPct val="20000"/>
              </a:spcBef>
              <a:buFont typeface="Arial" charset="0"/>
              <a:buChar char="•"/>
            </a:pPr>
            <a:r>
              <a:rPr lang="en-US" sz="2400" b="1" dirty="0"/>
              <a:t>“</a:t>
            </a:r>
            <a:r>
              <a:rPr lang="pt-PT" sz="2400" b="1" dirty="0"/>
              <a:t>Green management” – </a:t>
            </a:r>
            <a:r>
              <a:rPr lang="pt-PT" sz="2400" dirty="0"/>
              <a:t>os gestores têm em consideração o impacto da sua organização no ambiente natural.</a:t>
            </a:r>
          </a:p>
          <a:p>
            <a:pPr marL="342900" indent="-342900" eaLnBrk="0" hangingPunct="0">
              <a:spcBef>
                <a:spcPct val="20000"/>
              </a:spcBef>
              <a:buFont typeface="Arial" charset="0"/>
              <a:buChar char="•"/>
            </a:pPr>
            <a:endParaRPr lang="pt-PT" sz="2400" dirty="0"/>
          </a:p>
          <a:p>
            <a:pPr marL="342900" indent="-342900" eaLnBrk="0" hangingPunct="0">
              <a:spcBef>
                <a:spcPct val="20000"/>
              </a:spcBef>
              <a:buFont typeface="Arial" charset="0"/>
              <a:buChar char="•"/>
            </a:pPr>
            <a:r>
              <a:rPr lang="pt-PT" sz="2400" dirty="0"/>
              <a:t>Caso mediático: o </a:t>
            </a:r>
            <a:r>
              <a:rPr lang="pt-PT" sz="2400" dirty="0">
                <a:hlinkClick r:id="rId3"/>
              </a:rPr>
              <a:t>escândalo Volkswagen</a:t>
            </a:r>
            <a:r>
              <a:rPr lang="pt-PT" sz="2400" dirty="0"/>
              <a:t> </a:t>
            </a:r>
          </a:p>
        </p:txBody>
      </p:sp>
    </p:spTree>
    <p:extLst>
      <p:ext uri="{BB962C8B-B14F-4D97-AF65-F5344CB8AC3E}">
        <p14:creationId xmlns:p14="http://schemas.microsoft.com/office/powerpoint/2010/main" val="156309628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17885</TotalTime>
  <Words>5683</Words>
  <Application>Microsoft Office PowerPoint</Application>
  <PresentationFormat>On-screen Show (4:3)</PresentationFormat>
  <Paragraphs>377</Paragraphs>
  <Slides>40</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Times New Roman</vt:lpstr>
      <vt:lpstr>Verdana</vt:lpstr>
      <vt:lpstr>Wingdings</vt:lpstr>
      <vt:lpstr>508 Lecture</vt:lpstr>
      <vt:lpstr>Management</vt:lpstr>
      <vt:lpstr>Questão 06: (Responda p.f. através do Ms Teams)   A) Problema mais relevante da atualidade?  B) Problema para qual estimo mais vir a contribuir no futuro?</vt:lpstr>
      <vt:lpstr>Objetivos</vt:lpstr>
      <vt:lpstr>Da obrigação à reação e à responsabilidade</vt:lpstr>
      <vt:lpstr>Da obrigação à reação e à responsabilidade</vt:lpstr>
      <vt:lpstr>Da obrigação à reação e à responsabilidade</vt:lpstr>
      <vt:lpstr>Figura 5-1 As organizações devem ser socialmente ativas? </vt:lpstr>
      <vt:lpstr>As organizações devem ser socialmente ativas?</vt:lpstr>
      <vt:lpstr>Preocupações ambientais e sustentabilidade</vt:lpstr>
      <vt:lpstr>Nível de preocupações ambientais</vt:lpstr>
      <vt:lpstr>Figura 5-2 Nível de preocupações ambientais</vt:lpstr>
      <vt:lpstr>Avaliação das preocupações ambientais</vt:lpstr>
      <vt:lpstr>Os gestores e o comportamento ético</vt:lpstr>
      <vt:lpstr>Uma ajuda para Decidir Eticamente</vt:lpstr>
      <vt:lpstr>Fatores que influenciam o comportamento ético e não ético</vt:lpstr>
      <vt:lpstr>Fatores que influenciam o comportamento ético e não ético</vt:lpstr>
      <vt:lpstr>Estádios de desenvolvimento moral</vt:lpstr>
      <vt:lpstr>Fatores que influenciam o comportamento ético e não ético</vt:lpstr>
      <vt:lpstr>Fatores que influenciam o comportamento ético e não ético</vt:lpstr>
      <vt:lpstr>Fatores que influenciam o comportamento ético e não ético</vt:lpstr>
      <vt:lpstr>Intensidade do assunto</vt:lpstr>
      <vt:lpstr>Ética em contexto internacional</vt:lpstr>
      <vt:lpstr>Os 10 princípios das nações unidas para a ética em contexto global</vt:lpstr>
      <vt:lpstr> Os 10 princípios das nações unidas para a ética em contexto global</vt:lpstr>
      <vt:lpstr>Como melhorar o comportamento ético</vt:lpstr>
      <vt:lpstr>Como melhorar o comportamento ético</vt:lpstr>
      <vt:lpstr>Códigos de Ética (1 of 3)</vt:lpstr>
      <vt:lpstr>Códigos de Ética (2 of 3)</vt:lpstr>
      <vt:lpstr>Códigos de Ética (3 of 3)</vt:lpstr>
      <vt:lpstr>Uso dos Códigos de Ética</vt:lpstr>
      <vt:lpstr>Processo para resolver dilemas éticos</vt:lpstr>
      <vt:lpstr>Como melhorar o comportamento ético</vt:lpstr>
      <vt:lpstr>Como melhorar o comportamento ético</vt:lpstr>
      <vt:lpstr>Como melhorar o comportamento ético</vt:lpstr>
      <vt:lpstr>Como melhorar o comportamento ético</vt:lpstr>
      <vt:lpstr>Como melhorar o comportamento ético</vt:lpstr>
      <vt:lpstr>Responsabilidade social e ética na atualidade</vt:lpstr>
      <vt:lpstr>Responsabilidade social e ética na atualidade</vt:lpstr>
      <vt:lpstr>Liderança ética</vt:lpstr>
      <vt:lpstr>Responsabilidade social e ética na atualidade</vt:lpstr>
    </vt:vector>
  </TitlesOfParts>
  <Manager/>
  <Company>Cenveo Publisher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14e</dc:title>
  <dc:subject>Chapter 6: Managing Social Responsibility and Ethics</dc:subject>
  <dc:creator>Stephen P. Robbins and Mary Coulter</dc:creator>
  <cp:keywords>Management</cp:keywords>
  <dc:description/>
  <cp:lastModifiedBy>Ricardo Belchior</cp:lastModifiedBy>
  <cp:revision>681</cp:revision>
  <dcterms:created xsi:type="dcterms:W3CDTF">2014-07-14T20:04:21Z</dcterms:created>
  <dcterms:modified xsi:type="dcterms:W3CDTF">2020-10-27T08:00:52Z</dcterms:modified>
  <cp:category/>
</cp:coreProperties>
</file>